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7"/>
  </p:handoutMasterIdLst>
  <p:sldIdLst>
    <p:sldId id="256" r:id="rId2"/>
    <p:sldId id="290" r:id="rId3"/>
    <p:sldId id="257" r:id="rId4"/>
    <p:sldId id="258" r:id="rId5"/>
    <p:sldId id="259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60" r:id="rId15"/>
    <p:sldId id="261" r:id="rId16"/>
    <p:sldId id="262" r:id="rId17"/>
    <p:sldId id="263" r:id="rId18"/>
    <p:sldId id="275" r:id="rId19"/>
    <p:sldId id="264" r:id="rId20"/>
    <p:sldId id="276" r:id="rId21"/>
    <p:sldId id="265" r:id="rId22"/>
    <p:sldId id="287" r:id="rId23"/>
    <p:sldId id="288" r:id="rId24"/>
    <p:sldId id="266" r:id="rId25"/>
    <p:sldId id="277" r:id="rId26"/>
    <p:sldId id="281" r:id="rId27"/>
    <p:sldId id="282" r:id="rId28"/>
    <p:sldId id="283" r:id="rId29"/>
    <p:sldId id="284" r:id="rId30"/>
    <p:sldId id="278" r:id="rId31"/>
    <p:sldId id="279" r:id="rId32"/>
    <p:sldId id="280" r:id="rId33"/>
    <p:sldId id="285" r:id="rId34"/>
    <p:sldId id="286" r:id="rId35"/>
    <p:sldId id="289" r:id="rId3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0" autoAdjust="0"/>
    <p:restoredTop sz="94643" autoAdjust="0"/>
  </p:normalViewPr>
  <p:slideViewPr>
    <p:cSldViewPr snapToGrid="0" snapToObjects="1">
      <p:cViewPr varScale="1">
        <p:scale>
          <a:sx n="70" d="100"/>
          <a:sy n="70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7D331-53F3-D94C-A10B-E0A1078F6DFF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496DE-FC6D-DE40-89AD-D3EEF9BD2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38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42E2-A428-0246-B186-51926EB31A00}" type="datetimeFigureOut">
              <a:rPr lang="fr-FR" smtClean="0"/>
              <a:t>30/04/2021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2354-4433-374C-AB5D-9A369985F4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74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42E2-A428-0246-B186-51926EB31A00}" type="datetimeFigureOut">
              <a:rPr lang="fr-FR" smtClean="0"/>
              <a:t>30/04/2021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2354-4433-374C-AB5D-9A369985F4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11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42E2-A428-0246-B186-51926EB31A00}" type="datetimeFigureOut">
              <a:rPr lang="fr-FR" smtClean="0"/>
              <a:t>30/04/2021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2354-4433-374C-AB5D-9A369985F4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75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42E2-A428-0246-B186-51926EB31A00}" type="datetimeFigureOut">
              <a:rPr lang="fr-FR" smtClean="0"/>
              <a:t>30/04/2021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2354-4433-374C-AB5D-9A369985F4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78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42E2-A428-0246-B186-51926EB31A00}" type="datetimeFigureOut">
              <a:rPr lang="fr-FR" smtClean="0"/>
              <a:t>30/04/2021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2354-4433-374C-AB5D-9A369985F4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48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42E2-A428-0246-B186-51926EB31A00}" type="datetimeFigureOut">
              <a:rPr lang="fr-FR" smtClean="0"/>
              <a:t>30/04/2021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2354-4433-374C-AB5D-9A369985F4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7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42E2-A428-0246-B186-51926EB31A00}" type="datetimeFigureOut">
              <a:rPr lang="fr-FR" smtClean="0"/>
              <a:t>30/04/2021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2354-4433-374C-AB5D-9A369985F4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8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42E2-A428-0246-B186-51926EB31A00}" type="datetimeFigureOut">
              <a:rPr lang="fr-FR" smtClean="0"/>
              <a:t>30/04/2021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2354-4433-374C-AB5D-9A369985F4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76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42E2-A428-0246-B186-51926EB31A00}" type="datetimeFigureOut">
              <a:rPr lang="fr-FR" smtClean="0"/>
              <a:t>30/04/2021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2354-4433-374C-AB5D-9A369985F4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52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42E2-A428-0246-B186-51926EB31A00}" type="datetimeFigureOut">
              <a:rPr lang="fr-FR" smtClean="0"/>
              <a:t>30/04/2021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2354-4433-374C-AB5D-9A369985F4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628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42E2-A428-0246-B186-51926EB31A00}" type="datetimeFigureOut">
              <a:rPr lang="fr-FR" smtClean="0"/>
              <a:t>30/04/2021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2354-4433-374C-AB5D-9A369985F4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09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42E2-A428-0246-B186-51926EB31A00}" type="datetimeFigureOut">
              <a:rPr lang="fr-FR" smtClean="0"/>
              <a:t>30/04/2021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D2354-4433-374C-AB5D-9A369985F4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16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6544" y="1685118"/>
            <a:ext cx="6277150" cy="2295666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latin typeface="Times"/>
                <a:cs typeface="Times"/>
              </a:rPr>
              <a:t>Evaluer, c’est analyser la valeur</a:t>
            </a:r>
            <a:endParaRPr lang="fr-FR" sz="4800" b="1" dirty="0">
              <a:latin typeface="Times"/>
              <a:cs typeface="Time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6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2152564"/>
            <a:ext cx="833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154" y="187790"/>
            <a:ext cx="82362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Times"/>
                <a:cs typeface="Times"/>
              </a:rPr>
              <a:t>La structure d’une démarche d’évaluation</a:t>
            </a:r>
            <a:endParaRPr lang="fr-FR" sz="3200" b="1" dirty="0">
              <a:latin typeface="Times"/>
              <a:cs typeface="Time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549" y="1069421"/>
            <a:ext cx="833486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"/>
                <a:cs typeface="Times"/>
              </a:rPr>
              <a:t>IV – Interprétations (suite)</a:t>
            </a:r>
          </a:p>
          <a:p>
            <a:endParaRPr lang="fr-FR" sz="2800" dirty="0">
              <a:latin typeface="Times"/>
              <a:cs typeface="Times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Constitutions </a:t>
            </a:r>
            <a:r>
              <a:rPr lang="fr-FR" sz="2800" dirty="0">
                <a:latin typeface="Times"/>
                <a:cs typeface="Times"/>
              </a:rPr>
              <a:t>de représentations diversifiées et complexes.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Modélisations ouvertes de </a:t>
            </a:r>
            <a:r>
              <a:rPr lang="fr-FR" sz="2800" dirty="0">
                <a:latin typeface="Times"/>
                <a:cs typeface="Times"/>
              </a:rPr>
              <a:t>la réalité complexe du sujet </a:t>
            </a:r>
            <a:r>
              <a:rPr lang="fr-FR" sz="2800" dirty="0" smtClean="0">
                <a:latin typeface="Times"/>
                <a:cs typeface="Times"/>
              </a:rPr>
              <a:t>apprenant ou des groupes.</a:t>
            </a:r>
            <a:endParaRPr lang="fr-FR" sz="2800" dirty="0">
              <a:latin typeface="Times"/>
              <a:cs typeface="Times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Recherche des cohérences et incohérences entre </a:t>
            </a:r>
            <a:r>
              <a:rPr lang="fr-FR" sz="2800" dirty="0" smtClean="0">
                <a:latin typeface="Times"/>
                <a:cs typeface="Times"/>
              </a:rPr>
              <a:t>les “modèles” </a:t>
            </a:r>
            <a:r>
              <a:rPr lang="fr-FR" sz="2800" dirty="0">
                <a:latin typeface="Times"/>
                <a:cs typeface="Times"/>
              </a:rPr>
              <a:t>et la “</a:t>
            </a:r>
            <a:r>
              <a:rPr lang="fr-FR" sz="2800" dirty="0" smtClean="0">
                <a:latin typeface="Times"/>
                <a:cs typeface="Times"/>
              </a:rPr>
              <a:t>réalité” (</a:t>
            </a:r>
            <a:r>
              <a:rPr lang="fr-FR" sz="2800" i="1" dirty="0" smtClean="0">
                <a:latin typeface="Times"/>
                <a:cs typeface="Times"/>
              </a:rPr>
              <a:t>cf. </a:t>
            </a:r>
            <a:r>
              <a:rPr lang="fr-FR" sz="2800" dirty="0">
                <a:latin typeface="Times"/>
                <a:cs typeface="Times"/>
              </a:rPr>
              <a:t>R</a:t>
            </a:r>
            <a:r>
              <a:rPr lang="fr-FR" sz="2800" dirty="0" smtClean="0">
                <a:latin typeface="Times"/>
                <a:cs typeface="Times"/>
              </a:rPr>
              <a:t>eprésentations).</a:t>
            </a:r>
            <a:endParaRPr lang="fr-FR" sz="2800" dirty="0">
              <a:latin typeface="Times"/>
              <a:cs typeface="Times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Recherches de nouvelles </a:t>
            </a:r>
            <a:r>
              <a:rPr lang="fr-FR" sz="2800" dirty="0" smtClean="0">
                <a:latin typeface="Times"/>
                <a:cs typeface="Times"/>
              </a:rPr>
              <a:t>informations induites ou suggérées.</a:t>
            </a:r>
            <a:endParaRPr lang="fr-FR" sz="2800" dirty="0">
              <a:latin typeface="Times"/>
              <a:cs typeface="Times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Recherches des conséquences de chacune des interprétations possibles.</a:t>
            </a:r>
          </a:p>
        </p:txBody>
      </p:sp>
    </p:spTree>
    <p:extLst>
      <p:ext uri="{BB962C8B-B14F-4D97-AF65-F5344CB8AC3E}">
        <p14:creationId xmlns:p14="http://schemas.microsoft.com/office/powerpoint/2010/main" val="36917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2152564"/>
            <a:ext cx="833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154" y="187790"/>
            <a:ext cx="82362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Times"/>
                <a:cs typeface="Times"/>
              </a:rPr>
              <a:t>La structure d’une démarche d’évaluation</a:t>
            </a:r>
            <a:endParaRPr lang="fr-FR" sz="3200" b="1" dirty="0">
              <a:latin typeface="Times"/>
              <a:cs typeface="Time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5519" y="884204"/>
            <a:ext cx="8334863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Times"/>
                <a:cs typeface="Times"/>
              </a:rPr>
              <a:t>V – Jugements</a:t>
            </a:r>
          </a:p>
          <a:p>
            <a:pPr algn="just"/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Références explicites </a:t>
            </a:r>
            <a:r>
              <a:rPr lang="fr-FR" sz="2800" dirty="0">
                <a:latin typeface="Times"/>
                <a:cs typeface="Times"/>
              </a:rPr>
              <a:t>à une norme, à un attendu, ...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Gestion </a:t>
            </a:r>
            <a:r>
              <a:rPr lang="fr-FR" sz="2800" dirty="0">
                <a:latin typeface="Times"/>
                <a:cs typeface="Times"/>
              </a:rPr>
              <a:t>des progressions et des régulations.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Remise </a:t>
            </a:r>
            <a:r>
              <a:rPr lang="fr-FR" sz="2800" dirty="0">
                <a:latin typeface="Times"/>
                <a:cs typeface="Times"/>
              </a:rPr>
              <a:t>en cause de la planification initiale du travail.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Elaboration d'une nouvelle planification adaptée au sujet apprenant et au collectif de travail.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Travail sur "l'élasticité" du </a:t>
            </a:r>
            <a:r>
              <a:rPr lang="fr-FR" sz="2800" dirty="0" smtClean="0">
                <a:latin typeface="Times"/>
                <a:cs typeface="Times"/>
              </a:rPr>
              <a:t>temps (</a:t>
            </a:r>
            <a:r>
              <a:rPr lang="fr-FR" sz="2800" i="1" dirty="0" smtClean="0">
                <a:latin typeface="Times"/>
                <a:cs typeface="Times"/>
              </a:rPr>
              <a:t>cf. </a:t>
            </a:r>
            <a:r>
              <a:rPr lang="fr-FR" sz="2800" dirty="0" smtClean="0">
                <a:latin typeface="Times"/>
                <a:cs typeface="Times"/>
              </a:rPr>
              <a:t>Temps de latence).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Travail </a:t>
            </a:r>
            <a:r>
              <a:rPr lang="fr-FR" sz="2800" dirty="0" smtClean="0">
                <a:latin typeface="Times"/>
                <a:cs typeface="Times"/>
              </a:rPr>
              <a:t>sur </a:t>
            </a:r>
            <a:r>
              <a:rPr lang="fr-FR" sz="2800" dirty="0">
                <a:latin typeface="Times"/>
                <a:cs typeface="Times"/>
              </a:rPr>
              <a:t>la "variabilité" des interventions.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Nouveaux essais </a:t>
            </a:r>
            <a:r>
              <a:rPr lang="fr-FR" sz="2800" dirty="0">
                <a:latin typeface="Times"/>
                <a:cs typeface="Times"/>
              </a:rPr>
              <a:t>de "transposition" didactique.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Recherche de nouvelles situations d'apprentissages mieux adaptées</a:t>
            </a:r>
            <a:r>
              <a:rPr lang="fr-FR" sz="2800" dirty="0" smtClean="0">
                <a:latin typeface="Times"/>
                <a:cs typeface="Times"/>
              </a:rPr>
              <a:t>.</a:t>
            </a:r>
            <a:endParaRPr lang="fr-FR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21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2152564"/>
            <a:ext cx="833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154" y="187790"/>
            <a:ext cx="82362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Times"/>
                <a:cs typeface="Times"/>
              </a:rPr>
              <a:t>La structure d’une démarche d’évaluation</a:t>
            </a:r>
            <a:endParaRPr lang="fr-FR" sz="3200" b="1" dirty="0">
              <a:latin typeface="Times"/>
              <a:cs typeface="Time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5519" y="990042"/>
            <a:ext cx="833486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"/>
                <a:cs typeface="Times"/>
              </a:rPr>
              <a:t> </a:t>
            </a:r>
            <a:r>
              <a:rPr lang="fr-FR" sz="2800" b="1" dirty="0" smtClean="0">
                <a:latin typeface="Times"/>
                <a:cs typeface="Times"/>
              </a:rPr>
              <a:t>VI – Décisions</a:t>
            </a:r>
          </a:p>
          <a:p>
            <a:endParaRPr lang="fr-FR" sz="2800" b="1" dirty="0">
              <a:latin typeface="Times"/>
              <a:cs typeface="Times"/>
            </a:endParaRPr>
          </a:p>
          <a:p>
            <a:r>
              <a:rPr lang="fr-FR" sz="2800" dirty="0">
                <a:latin typeface="Times"/>
                <a:cs typeface="Times"/>
              </a:rPr>
              <a:t>Mise en œuvre </a:t>
            </a:r>
            <a:r>
              <a:rPr lang="fr-FR" sz="2800" dirty="0" smtClean="0">
                <a:latin typeface="Times"/>
                <a:cs typeface="Times"/>
              </a:rPr>
              <a:t>: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d'une nouvelle planification</a:t>
            </a:r>
            <a:r>
              <a:rPr lang="fr-FR" sz="2800" dirty="0" smtClean="0">
                <a:latin typeface="Times"/>
                <a:cs typeface="Times"/>
              </a:rPr>
              <a:t>.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de </a:t>
            </a:r>
            <a:r>
              <a:rPr lang="fr-FR" sz="2800" dirty="0">
                <a:latin typeface="Times"/>
                <a:cs typeface="Times"/>
              </a:rPr>
              <a:t>nouvelles situations d'apprentissages</a:t>
            </a:r>
            <a:r>
              <a:rPr lang="fr-FR" sz="2800" dirty="0" smtClean="0">
                <a:latin typeface="Times"/>
                <a:cs typeface="Times"/>
              </a:rPr>
              <a:t>.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de nouvelles intentions de savoir</a:t>
            </a:r>
            <a:r>
              <a:rPr lang="fr-FR" sz="2800" dirty="0" smtClean="0">
                <a:latin typeface="Times"/>
                <a:cs typeface="Times"/>
              </a:rPr>
              <a:t>.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de </a:t>
            </a:r>
            <a:r>
              <a:rPr lang="fr-FR" sz="2800" dirty="0">
                <a:latin typeface="Times"/>
                <a:cs typeface="Times"/>
              </a:rPr>
              <a:t>nouvelles situations </a:t>
            </a:r>
            <a:r>
              <a:rPr lang="fr-FR" sz="2800" dirty="0" smtClean="0">
                <a:latin typeface="Times"/>
                <a:cs typeface="Times"/>
              </a:rPr>
              <a:t>d'observation.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de </a:t>
            </a:r>
            <a:r>
              <a:rPr lang="fr-FR" sz="2800" dirty="0">
                <a:latin typeface="Times"/>
                <a:cs typeface="Times"/>
              </a:rPr>
              <a:t>nouvelles prises d'informations</a:t>
            </a:r>
            <a:r>
              <a:rPr lang="fr-FR" sz="2800" dirty="0" smtClean="0">
                <a:latin typeface="Times"/>
                <a:cs typeface="Times"/>
              </a:rPr>
              <a:t>.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de </a:t>
            </a:r>
            <a:r>
              <a:rPr lang="fr-FR" sz="2800" dirty="0">
                <a:latin typeface="Times"/>
                <a:cs typeface="Times"/>
              </a:rPr>
              <a:t>nouvelles interprétations</a:t>
            </a:r>
            <a:r>
              <a:rPr lang="fr-FR" sz="2800" dirty="0" smtClean="0">
                <a:latin typeface="Times"/>
                <a:cs typeface="Times"/>
              </a:rPr>
              <a:t>.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de </a:t>
            </a:r>
            <a:r>
              <a:rPr lang="fr-FR" sz="2800" dirty="0">
                <a:latin typeface="Times"/>
                <a:cs typeface="Times"/>
              </a:rPr>
              <a:t>nouveaux jugements</a:t>
            </a:r>
            <a:r>
              <a:rPr lang="fr-FR" sz="2800" dirty="0" smtClean="0">
                <a:latin typeface="Times"/>
                <a:cs typeface="Times"/>
              </a:rPr>
              <a:t>.</a:t>
            </a:r>
          </a:p>
          <a:p>
            <a:r>
              <a:rPr lang="fr-FR" sz="2800" dirty="0">
                <a:latin typeface="Times"/>
                <a:cs typeface="Times"/>
              </a:rPr>
              <a:t>&amp;</a:t>
            </a:r>
          </a:p>
          <a:p>
            <a:r>
              <a:rPr lang="fr-FR" sz="2800" dirty="0">
                <a:latin typeface="Times"/>
                <a:cs typeface="Times"/>
              </a:rPr>
              <a:t>Se préparer à prendre de nouvelles décisions</a:t>
            </a:r>
            <a:r>
              <a:rPr lang="fr-FR" sz="2800" dirty="0" smtClean="0">
                <a:latin typeface="Times"/>
                <a:cs typeface="Times"/>
              </a:rPr>
              <a:t>…</a:t>
            </a:r>
            <a:r>
              <a:rPr lang="fr-FR" sz="2800" dirty="0">
                <a:latin typeface="Times"/>
                <a:cs typeface="Time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22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2152564"/>
            <a:ext cx="833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154" y="187790"/>
            <a:ext cx="82362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Times"/>
                <a:cs typeface="Times"/>
              </a:rPr>
              <a:t>La structure d’une démarche d’évaluation</a:t>
            </a:r>
            <a:endParaRPr lang="fr-FR" sz="3200" b="1" dirty="0">
              <a:latin typeface="Times"/>
              <a:cs typeface="Time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5519" y="1453085"/>
            <a:ext cx="83348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"/>
                <a:cs typeface="Times"/>
              </a:rPr>
              <a:t> </a:t>
            </a:r>
            <a:r>
              <a:rPr lang="fr-FR" sz="2800" b="1" dirty="0" smtClean="0">
                <a:latin typeface="Times"/>
                <a:cs typeface="Times"/>
              </a:rPr>
              <a:t>VII – Actions</a:t>
            </a:r>
          </a:p>
          <a:p>
            <a:endParaRPr lang="fr-FR" sz="2800" b="1" dirty="0">
              <a:latin typeface="Times"/>
              <a:cs typeface="Times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Nouvelles intentions de savoir</a:t>
            </a:r>
          </a:p>
          <a:p>
            <a:pPr marL="457200" indent="-457200">
              <a:buFont typeface="Arial"/>
              <a:buChar char="•"/>
            </a:pPr>
            <a:endParaRPr lang="fr-FR" sz="2800" dirty="0">
              <a:latin typeface="Times"/>
              <a:cs typeface="Times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Nouvelles mises en situations</a:t>
            </a:r>
            <a:r>
              <a:rPr lang="fr-FR" sz="2800" dirty="0">
                <a:latin typeface="Times"/>
                <a:cs typeface="Time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713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488" y="1344956"/>
            <a:ext cx="84709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Times"/>
                <a:cs typeface="Times"/>
              </a:rPr>
              <a:t>1</a:t>
            </a:r>
            <a:r>
              <a:rPr lang="fr-FR" sz="2800" b="1" dirty="0">
                <a:latin typeface="Times"/>
                <a:cs typeface="Times"/>
              </a:rPr>
              <a:t>°) </a:t>
            </a:r>
            <a:r>
              <a:rPr lang="fr-FR" sz="2800" b="1" dirty="0" smtClean="0">
                <a:latin typeface="Times"/>
                <a:cs typeface="Times"/>
              </a:rPr>
              <a:t>Liens fonctionnels entre les objectifs et l’évaluation</a:t>
            </a:r>
            <a:endParaRPr lang="fr-FR" sz="2800" dirty="0">
              <a:latin typeface="Times"/>
              <a:cs typeface="Times"/>
            </a:endParaRPr>
          </a:p>
          <a:p>
            <a:pPr algn="just"/>
            <a:r>
              <a:rPr lang="fr-FR" sz="2800" dirty="0">
                <a:latin typeface="Times"/>
                <a:cs typeface="Times"/>
              </a:rPr>
              <a:t>L’évaluation </a:t>
            </a:r>
            <a:r>
              <a:rPr lang="fr-FR" sz="2800" dirty="0" smtClean="0">
                <a:latin typeface="Times"/>
                <a:cs typeface="Times"/>
              </a:rPr>
              <a:t>est comprise comme </a:t>
            </a:r>
            <a:r>
              <a:rPr lang="fr-FR" sz="2800" b="1" i="1" dirty="0">
                <a:latin typeface="Times"/>
                <a:cs typeface="Times"/>
              </a:rPr>
              <a:t>l’analyse de la valeur</a:t>
            </a:r>
            <a:r>
              <a:rPr lang="fr-FR" sz="2800" dirty="0">
                <a:latin typeface="Times"/>
                <a:cs typeface="Times"/>
              </a:rPr>
              <a:t> du résultat </a:t>
            </a:r>
            <a:r>
              <a:rPr lang="fr-FR" sz="2800" dirty="0" smtClean="0">
                <a:latin typeface="Times"/>
                <a:cs typeface="Times"/>
              </a:rPr>
              <a:t>et </a:t>
            </a:r>
            <a:r>
              <a:rPr lang="fr-FR" sz="2800" dirty="0">
                <a:latin typeface="Times"/>
                <a:cs typeface="Times"/>
              </a:rPr>
              <a:t>du processus qui a permis </a:t>
            </a:r>
            <a:r>
              <a:rPr lang="fr-FR" sz="2800" dirty="0" smtClean="0">
                <a:latin typeface="Times"/>
                <a:cs typeface="Times"/>
              </a:rPr>
              <a:t>de l’obtenir </a:t>
            </a:r>
            <a:r>
              <a:rPr lang="fr-FR" sz="2800" dirty="0">
                <a:latin typeface="Times"/>
                <a:cs typeface="Times"/>
              </a:rPr>
              <a:t>ou de tenter </a:t>
            </a:r>
            <a:r>
              <a:rPr lang="fr-FR" sz="2800" dirty="0" smtClean="0">
                <a:latin typeface="Times"/>
                <a:cs typeface="Times"/>
              </a:rPr>
              <a:t>de l’obtenir.</a:t>
            </a:r>
            <a:endParaRPr lang="fr-FR" sz="2800" dirty="0">
              <a:latin typeface="Times"/>
              <a:cs typeface="Times"/>
            </a:endParaRPr>
          </a:p>
          <a:p>
            <a:pPr algn="just"/>
            <a:r>
              <a:rPr lang="fr-FR" sz="2800" dirty="0">
                <a:latin typeface="Times"/>
                <a:cs typeface="Times"/>
              </a:rPr>
              <a:t>Cette “</a:t>
            </a:r>
            <a:r>
              <a:rPr lang="fr-FR" sz="2800" dirty="0" smtClean="0">
                <a:latin typeface="Times"/>
                <a:cs typeface="Times"/>
              </a:rPr>
              <a:t>vérification” </a:t>
            </a:r>
            <a:r>
              <a:rPr lang="fr-FR" sz="2800" dirty="0">
                <a:latin typeface="Times"/>
                <a:cs typeface="Times"/>
              </a:rPr>
              <a:t>produisant :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une appréciation </a:t>
            </a:r>
            <a:r>
              <a:rPr lang="fr-FR" sz="2800" dirty="0" smtClean="0">
                <a:latin typeface="Times"/>
                <a:cs typeface="Times"/>
              </a:rPr>
              <a:t>de la production</a:t>
            </a:r>
            <a:r>
              <a:rPr lang="fr-FR" sz="2800" dirty="0">
                <a:latin typeface="Times"/>
                <a:cs typeface="Times"/>
              </a:rPr>
              <a:t> ;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un feed-back sur les pratiques et les situations dans le cadre </a:t>
            </a:r>
            <a:r>
              <a:rPr lang="fr-FR" sz="2800" dirty="0" smtClean="0">
                <a:latin typeface="Times"/>
                <a:cs typeface="Times"/>
              </a:rPr>
              <a:t>desquelles </a:t>
            </a:r>
            <a:r>
              <a:rPr lang="fr-FR" sz="2800" dirty="0">
                <a:latin typeface="Times"/>
                <a:cs typeface="Times"/>
              </a:rPr>
              <a:t>ont été </a:t>
            </a:r>
            <a:r>
              <a:rPr lang="fr-FR" sz="2800" dirty="0" smtClean="0">
                <a:latin typeface="Times"/>
                <a:cs typeface="Times"/>
              </a:rPr>
              <a:t>obtenus les résultats.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ce </a:t>
            </a:r>
            <a:r>
              <a:rPr lang="fr-FR" sz="2800" dirty="0">
                <a:latin typeface="Times"/>
                <a:cs typeface="Times"/>
              </a:rPr>
              <a:t>feed-back concerne le formateur et l’institution pour laquelle il intervient.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154" y="254643"/>
            <a:ext cx="8236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latin typeface="Times"/>
                <a:cs typeface="Times"/>
              </a:rPr>
              <a:t>Sans objectifs, pas d’évaluation !</a:t>
            </a:r>
          </a:p>
          <a:p>
            <a:pPr algn="ctr"/>
            <a:r>
              <a:rPr lang="fr-FR" sz="2800" b="1" i="1" dirty="0" smtClean="0">
                <a:latin typeface="Times"/>
                <a:cs typeface="Times"/>
              </a:rPr>
              <a:t>Sans évaluation, pas d’objectifs !</a:t>
            </a:r>
            <a:endParaRPr lang="fr-FR" sz="2800" b="1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90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897433"/>
            <a:ext cx="8334863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latin typeface="Times"/>
                <a:cs typeface="Times"/>
              </a:rPr>
              <a:t>2°) Formuler des objectifs, c’est mettre en place des </a:t>
            </a:r>
            <a:r>
              <a:rPr lang="fr-FR" sz="2400" b="1" i="1" dirty="0">
                <a:latin typeface="Times"/>
                <a:cs typeface="Times"/>
              </a:rPr>
              <a:t>indicateurs</a:t>
            </a:r>
            <a:r>
              <a:rPr lang="fr-FR" sz="2400" b="1" dirty="0">
                <a:latin typeface="Times"/>
                <a:cs typeface="Times"/>
              </a:rPr>
              <a:t> et préciser </a:t>
            </a:r>
            <a:r>
              <a:rPr lang="fr-FR" sz="2400" b="1" i="1" dirty="0">
                <a:latin typeface="Times"/>
                <a:cs typeface="Times"/>
              </a:rPr>
              <a:t>des critères.</a:t>
            </a:r>
            <a:endParaRPr lang="fr-FR" sz="2400" i="1" dirty="0">
              <a:latin typeface="Times"/>
              <a:cs typeface="Times"/>
            </a:endParaRPr>
          </a:p>
          <a:p>
            <a:pPr algn="just"/>
            <a:r>
              <a:rPr lang="fr-FR" sz="2800" dirty="0" smtClean="0">
                <a:latin typeface="Times"/>
                <a:cs typeface="Times"/>
              </a:rPr>
              <a:t>Afin que </a:t>
            </a:r>
            <a:r>
              <a:rPr lang="fr-FR" sz="2800" dirty="0">
                <a:latin typeface="Times"/>
                <a:cs typeface="Times"/>
              </a:rPr>
              <a:t>le résultat escompté puisse être atteint dans des conditions déterminées et qui informent l’acteur afin qu’il puisse vérifier par lui-même l’avancement de la tâche et l’obtention du résultat attendu.</a:t>
            </a:r>
          </a:p>
          <a:p>
            <a:pPr algn="just"/>
            <a:r>
              <a:rPr lang="fr-FR" sz="2800" dirty="0">
                <a:latin typeface="Times"/>
                <a:cs typeface="Times"/>
              </a:rPr>
              <a:t>Ce qui caractérise un objectif, c’est :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préciser l’activité de </a:t>
            </a:r>
            <a:r>
              <a:rPr lang="fr-FR" sz="2800" dirty="0" smtClean="0">
                <a:latin typeface="Times"/>
                <a:cs typeface="Times"/>
              </a:rPr>
              <a:t>l’acteur, </a:t>
            </a:r>
            <a:r>
              <a:rPr lang="fr-FR" sz="2800" dirty="0">
                <a:latin typeface="Times"/>
                <a:cs typeface="Times"/>
              </a:rPr>
              <a:t>de l’observateur, ou du formateur…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préciser les compétences qui devront êtres </a:t>
            </a:r>
            <a:r>
              <a:rPr lang="fr-FR" sz="2800" dirty="0" smtClean="0">
                <a:latin typeface="Times"/>
                <a:cs typeface="Times"/>
              </a:rPr>
              <a:t>mises </a:t>
            </a:r>
            <a:r>
              <a:rPr lang="fr-FR" sz="2800" dirty="0">
                <a:latin typeface="Times"/>
                <a:cs typeface="Times"/>
              </a:rPr>
              <a:t>en œuvre ou construites pour la réalisation de la tâche et l’obtention du résultat…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spécifier et hiérarchiser les observables.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154" y="131025"/>
            <a:ext cx="8236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dirty="0">
                <a:latin typeface="Times"/>
                <a:cs typeface="Times"/>
              </a:rPr>
              <a:t>Sans objectifs, pas d’évaluation !</a:t>
            </a:r>
          </a:p>
          <a:p>
            <a:pPr algn="ctr"/>
            <a:r>
              <a:rPr lang="fr-FR" sz="2400" b="1" i="1" dirty="0">
                <a:latin typeface="Times"/>
                <a:cs typeface="Times"/>
              </a:rPr>
              <a:t>Sans évaluation, pas d’objectifs !</a:t>
            </a:r>
          </a:p>
          <a:p>
            <a:pPr algn="ctr"/>
            <a:endParaRPr lang="fr-FR" sz="32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856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1153987"/>
            <a:ext cx="8334863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latin typeface="Times"/>
                <a:cs typeface="Times"/>
              </a:rPr>
              <a:t>3°) Pour formuler des objectifs, il faut se plier à plusieurs </a:t>
            </a:r>
            <a:r>
              <a:rPr lang="fr-FR" sz="2800" b="1" dirty="0" smtClean="0">
                <a:latin typeface="Times"/>
                <a:cs typeface="Times"/>
              </a:rPr>
              <a:t>exigences…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Décrire </a:t>
            </a:r>
            <a:r>
              <a:rPr lang="fr-FR" sz="2800" dirty="0">
                <a:latin typeface="Times"/>
                <a:cs typeface="Times"/>
              </a:rPr>
              <a:t>de façon précise le contenu de l’intention de l’action à mener (finalités).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Décrire </a:t>
            </a:r>
            <a:r>
              <a:rPr lang="fr-FR" sz="2800" dirty="0">
                <a:latin typeface="Times"/>
                <a:cs typeface="Times"/>
              </a:rPr>
              <a:t>les activités </a:t>
            </a:r>
            <a:r>
              <a:rPr lang="fr-FR" sz="2800" dirty="0" smtClean="0">
                <a:latin typeface="Times"/>
                <a:cs typeface="Times"/>
              </a:rPr>
              <a:t>de(s) l’acteur(s) </a:t>
            </a:r>
            <a:r>
              <a:rPr lang="fr-FR" sz="2800" dirty="0">
                <a:latin typeface="Times"/>
                <a:cs typeface="Times"/>
              </a:rPr>
              <a:t>identifiables, observables et partageables.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Décrire </a:t>
            </a:r>
            <a:r>
              <a:rPr lang="fr-FR" sz="2800" dirty="0">
                <a:latin typeface="Times"/>
                <a:cs typeface="Times"/>
              </a:rPr>
              <a:t>les conditions dans lesquelles l’action souhaitée doit se réaliser.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Indiquer </a:t>
            </a:r>
            <a:r>
              <a:rPr lang="fr-FR" sz="2800" dirty="0">
                <a:latin typeface="Times"/>
                <a:cs typeface="Times"/>
              </a:rPr>
              <a:t>par un ou des critères le niveau (précision, rapidité, coordination, …) de réalisation.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154" y="254643"/>
            <a:ext cx="8236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1" dirty="0">
                <a:latin typeface="Times"/>
                <a:cs typeface="Times"/>
              </a:rPr>
              <a:t>Sans objectifs, pas d’évaluation !</a:t>
            </a:r>
          </a:p>
          <a:p>
            <a:pPr algn="ctr"/>
            <a:r>
              <a:rPr lang="fr-FR" sz="2400" b="1" i="1" dirty="0">
                <a:latin typeface="Times"/>
                <a:cs typeface="Times"/>
              </a:rPr>
              <a:t>Sans évaluation, pas d’objectifs !</a:t>
            </a:r>
          </a:p>
        </p:txBody>
      </p:sp>
    </p:spTree>
    <p:extLst>
      <p:ext uri="{BB962C8B-B14F-4D97-AF65-F5344CB8AC3E}">
        <p14:creationId xmlns:p14="http://schemas.microsoft.com/office/powerpoint/2010/main" val="41358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905" y="1252206"/>
            <a:ext cx="83348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latin typeface="Times"/>
                <a:cs typeface="Times"/>
              </a:rPr>
              <a:t>Faisceau de </a:t>
            </a:r>
            <a:r>
              <a:rPr lang="fr-FR" sz="2800" b="1" i="1" dirty="0">
                <a:latin typeface="Times"/>
                <a:cs typeface="Times"/>
              </a:rPr>
              <a:t>traces et d'indices</a:t>
            </a:r>
            <a:r>
              <a:rPr lang="fr-FR" sz="2800" i="1" dirty="0">
                <a:latin typeface="Times"/>
                <a:cs typeface="Times"/>
              </a:rPr>
              <a:t>, </a:t>
            </a:r>
            <a:r>
              <a:rPr lang="fr-FR" sz="2800" i="1" dirty="0" smtClean="0">
                <a:latin typeface="Times"/>
                <a:cs typeface="Times"/>
              </a:rPr>
              <a:t>liés entre eux et faisant système, paramétrables</a:t>
            </a:r>
            <a:r>
              <a:rPr lang="fr-FR" sz="2800" i="1" dirty="0">
                <a:latin typeface="Times"/>
                <a:cs typeface="Times"/>
              </a:rPr>
              <a:t>, destinés à permettre de suivre de façon, au moins </a:t>
            </a:r>
            <a:r>
              <a:rPr lang="fr-FR" sz="2800" i="1" dirty="0" smtClean="0">
                <a:latin typeface="Times"/>
                <a:cs typeface="Times"/>
              </a:rPr>
              <a:t>discontinue</a:t>
            </a:r>
            <a:r>
              <a:rPr lang="fr-FR" sz="2800" i="1" dirty="0">
                <a:latin typeface="Times"/>
                <a:cs typeface="Times"/>
              </a:rPr>
              <a:t>, l'évolution d'un phénomène, d'un processus ou d'une situation donnés. </a:t>
            </a:r>
            <a:r>
              <a:rPr lang="fr-FR" sz="2800" i="1" dirty="0" smtClean="0">
                <a:latin typeface="Times"/>
                <a:cs typeface="Times"/>
              </a:rPr>
              <a:t>L'indicateur </a:t>
            </a:r>
            <a:r>
              <a:rPr lang="fr-FR" sz="2800" i="1" dirty="0">
                <a:latin typeface="Times"/>
                <a:cs typeface="Times"/>
              </a:rPr>
              <a:t>renvoie toujours, au moins implicitement, à </a:t>
            </a:r>
            <a:r>
              <a:rPr lang="fr-FR" sz="2800" b="1" i="1" dirty="0">
                <a:latin typeface="Times"/>
                <a:cs typeface="Times"/>
              </a:rPr>
              <a:t>des critères</a:t>
            </a:r>
            <a:r>
              <a:rPr lang="fr-FR" sz="2800" b="1" i="1" dirty="0" smtClean="0">
                <a:latin typeface="Times"/>
                <a:cs typeface="Times"/>
              </a:rPr>
              <a:t>.</a:t>
            </a:r>
            <a:endParaRPr lang="fr-FR" sz="2800" b="1" i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202" y="130124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Times"/>
                <a:cs typeface="Times"/>
              </a:rPr>
              <a:t>Les indicateurs</a:t>
            </a:r>
            <a:endParaRPr lang="fr-FR" sz="3600" b="1" dirty="0">
              <a:latin typeface="Times"/>
              <a:cs typeface="Time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9871" y="4173820"/>
            <a:ext cx="8206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i="1" dirty="0" smtClean="0">
                <a:latin typeface="Times"/>
                <a:cs typeface="Times"/>
              </a:rPr>
              <a:t>Ce sont des </a:t>
            </a:r>
            <a:r>
              <a:rPr lang="fr-FR" sz="2800" b="1" i="1" dirty="0" smtClean="0">
                <a:latin typeface="Times"/>
                <a:cs typeface="Times"/>
              </a:rPr>
              <a:t>facteurs </a:t>
            </a:r>
            <a:r>
              <a:rPr lang="fr-FR" sz="2800" b="1" i="1" dirty="0">
                <a:latin typeface="Times"/>
                <a:cs typeface="Times"/>
              </a:rPr>
              <a:t>ou </a:t>
            </a:r>
            <a:r>
              <a:rPr lang="fr-FR" sz="2800" b="1" i="1" dirty="0" smtClean="0">
                <a:latin typeface="Times"/>
                <a:cs typeface="Times"/>
              </a:rPr>
              <a:t>des variables</a:t>
            </a:r>
            <a:r>
              <a:rPr lang="fr-FR" sz="2800" i="1" dirty="0" smtClean="0">
                <a:latin typeface="Times"/>
                <a:cs typeface="Times"/>
              </a:rPr>
              <a:t>, </a:t>
            </a:r>
            <a:r>
              <a:rPr lang="fr-FR" sz="2800" i="1" dirty="0">
                <a:latin typeface="Times"/>
                <a:cs typeface="Times"/>
              </a:rPr>
              <a:t>de nature </a:t>
            </a:r>
            <a:r>
              <a:rPr lang="fr-FR" sz="2800" b="1" i="1" dirty="0" smtClean="0">
                <a:latin typeface="Times"/>
                <a:cs typeface="Times"/>
              </a:rPr>
              <a:t>qualitative</a:t>
            </a:r>
            <a:r>
              <a:rPr lang="fr-FR" sz="2800" i="1" dirty="0" smtClean="0">
                <a:latin typeface="Times"/>
                <a:cs typeface="Times"/>
              </a:rPr>
              <a:t>, </a:t>
            </a:r>
            <a:r>
              <a:rPr lang="fr-FR" sz="2800" i="1" dirty="0">
                <a:latin typeface="Times"/>
                <a:cs typeface="Times"/>
              </a:rPr>
              <a:t>qui constitue un moyen simple et </a:t>
            </a:r>
            <a:r>
              <a:rPr lang="fr-FR" sz="2800" i="1" dirty="0" smtClean="0">
                <a:latin typeface="Times"/>
                <a:cs typeface="Times"/>
              </a:rPr>
              <a:t>fiable d’informer </a:t>
            </a:r>
            <a:r>
              <a:rPr lang="fr-FR" sz="2800" i="1" dirty="0">
                <a:latin typeface="Times"/>
                <a:cs typeface="Times"/>
              </a:rPr>
              <a:t>des changements liés à l’intervention ou d’aider à apprécier la </a:t>
            </a:r>
            <a:r>
              <a:rPr lang="fr-FR" sz="2800" i="1" dirty="0" smtClean="0">
                <a:latin typeface="Times"/>
                <a:cs typeface="Times"/>
              </a:rPr>
              <a:t>production et la performance </a:t>
            </a:r>
            <a:r>
              <a:rPr lang="fr-FR" sz="2800" i="1" dirty="0">
                <a:latin typeface="Times"/>
                <a:cs typeface="Times"/>
              </a:rPr>
              <a:t>d’un </a:t>
            </a:r>
            <a:r>
              <a:rPr lang="fr-FR" sz="2800" i="1" dirty="0" smtClean="0">
                <a:latin typeface="Times"/>
                <a:cs typeface="Times"/>
              </a:rPr>
              <a:t>apprenant.</a:t>
            </a:r>
            <a:endParaRPr lang="fr-FR" sz="2800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81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9871" y="1792924"/>
            <a:ext cx="8140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Times"/>
                <a:cs typeface="Times"/>
              </a:rPr>
              <a:t>Indicateurs </a:t>
            </a:r>
            <a:r>
              <a:rPr lang="fr-FR" sz="2800" b="1" dirty="0">
                <a:latin typeface="Times"/>
                <a:cs typeface="Times"/>
              </a:rPr>
              <a:t>de réalisation </a:t>
            </a:r>
            <a:r>
              <a:rPr lang="fr-FR" sz="2800" b="1" dirty="0" smtClean="0">
                <a:latin typeface="Times"/>
                <a:cs typeface="Times"/>
              </a:rPr>
              <a:t>(éléments </a:t>
            </a:r>
            <a:r>
              <a:rPr lang="fr-FR" sz="2800" b="1" dirty="0">
                <a:latin typeface="Times"/>
                <a:cs typeface="Times"/>
              </a:rPr>
              <a:t>procéduraux</a:t>
            </a:r>
            <a:r>
              <a:rPr lang="fr-FR" sz="2800" b="1" dirty="0" smtClean="0">
                <a:latin typeface="Times"/>
                <a:cs typeface="Times"/>
              </a:rPr>
              <a:t>)</a:t>
            </a:r>
          </a:p>
          <a:p>
            <a:pPr algn="just"/>
            <a:endParaRPr lang="fr-FR" sz="2800" dirty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Quelles sont les démarches propres à chaque catégorie de tâches dans un domaine donné </a:t>
            </a:r>
            <a:r>
              <a:rPr lang="fr-FR" sz="2800" dirty="0" smtClean="0">
                <a:latin typeface="Times"/>
                <a:cs typeface="Times"/>
              </a:rPr>
              <a:t>?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Quels sont les actes, actions, activités qui sont </a:t>
            </a:r>
            <a:r>
              <a:rPr lang="fr-FR" sz="2800" dirty="0" smtClean="0">
                <a:latin typeface="Times"/>
                <a:cs typeface="Times"/>
              </a:rPr>
              <a:t>attendus</a:t>
            </a:r>
            <a:r>
              <a:rPr lang="fr-FR" sz="2800" dirty="0">
                <a:latin typeface="Times"/>
                <a:cs typeface="Times"/>
              </a:rPr>
              <a:t> ?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Expliciter ces </a:t>
            </a:r>
            <a:r>
              <a:rPr lang="fr-FR" sz="2800" dirty="0" smtClean="0">
                <a:latin typeface="Times"/>
                <a:cs typeface="Times"/>
              </a:rPr>
              <a:t>indicateurs, </a:t>
            </a:r>
            <a:r>
              <a:rPr lang="fr-FR" sz="2800" dirty="0">
                <a:latin typeface="Times"/>
                <a:cs typeface="Times"/>
              </a:rPr>
              <a:t>c’est dire qu’elle est la signification des verbes d’action qui structurent les énoncés</a:t>
            </a:r>
            <a:r>
              <a:rPr lang="fr-FR" sz="2800" dirty="0" smtClean="0">
                <a:latin typeface="Times"/>
                <a:cs typeface="Times"/>
              </a:rPr>
              <a:t>.</a:t>
            </a:r>
            <a:endParaRPr lang="fr-FR" sz="2800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202" y="130124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Times"/>
                <a:cs typeface="Times"/>
              </a:rPr>
              <a:t>Les indicateurs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483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362" y="1083145"/>
            <a:ext cx="7971531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>
                <a:latin typeface="Times"/>
                <a:cs typeface="Times"/>
              </a:rPr>
              <a:t>Cinq </a:t>
            </a:r>
            <a:r>
              <a:rPr lang="fr-FR" sz="2800" dirty="0">
                <a:latin typeface="Times"/>
                <a:cs typeface="Times"/>
              </a:rPr>
              <a:t>facteurs interviennent dans la construction des </a:t>
            </a:r>
            <a:r>
              <a:rPr lang="fr-FR" sz="2800" dirty="0" smtClean="0">
                <a:latin typeface="Times"/>
                <a:cs typeface="Times"/>
              </a:rPr>
              <a:t>indicateurs</a:t>
            </a:r>
            <a:r>
              <a:rPr lang="fr-FR" sz="2800" dirty="0">
                <a:latin typeface="Times"/>
                <a:cs typeface="Times"/>
              </a:rPr>
              <a:t> :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Objectifs à </a:t>
            </a:r>
            <a:r>
              <a:rPr lang="fr-FR" sz="2800" dirty="0" smtClean="0">
                <a:latin typeface="Times"/>
                <a:cs typeface="Times"/>
              </a:rPr>
              <a:t>longs termes</a:t>
            </a:r>
            <a:r>
              <a:rPr lang="fr-FR" sz="2800" dirty="0">
                <a:latin typeface="Times"/>
                <a:cs typeface="Times"/>
              </a:rPr>
              <a:t> ;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Objectifs des actions </a:t>
            </a:r>
            <a:r>
              <a:rPr lang="fr-FR" sz="2800" dirty="0" smtClean="0">
                <a:latin typeface="Times"/>
                <a:cs typeface="Times"/>
              </a:rPr>
              <a:t>à courts et moyens termes</a:t>
            </a:r>
            <a:r>
              <a:rPr lang="fr-FR" sz="2800" dirty="0">
                <a:latin typeface="Times"/>
                <a:cs typeface="Times"/>
              </a:rPr>
              <a:t> ;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Type de tâches (une même compétence peut être sollicitée ou se construire au sein de différentes activités) ;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Les </a:t>
            </a:r>
            <a:r>
              <a:rPr lang="fr-FR" sz="2800" dirty="0" smtClean="0">
                <a:latin typeface="Times"/>
                <a:cs typeface="Times"/>
              </a:rPr>
              <a:t>contextes et conditions </a:t>
            </a:r>
            <a:r>
              <a:rPr lang="fr-FR" sz="2800" dirty="0">
                <a:latin typeface="Times"/>
                <a:cs typeface="Times"/>
              </a:rPr>
              <a:t>de réalisation ;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Les </a:t>
            </a:r>
            <a:r>
              <a:rPr lang="fr-FR" sz="2800" dirty="0" smtClean="0">
                <a:latin typeface="Times"/>
                <a:cs typeface="Times"/>
              </a:rPr>
              <a:t>valeurs de références (</a:t>
            </a:r>
            <a:r>
              <a:rPr lang="fr-FR" sz="2800" dirty="0">
                <a:latin typeface="Times"/>
                <a:cs typeface="Times"/>
              </a:rPr>
              <a:t>le vrai, le beau, le bien, le bon, le créatif, le conforme, …).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Times"/>
                <a:cs typeface="Times"/>
              </a:rPr>
              <a:t>Les </a:t>
            </a:r>
            <a:r>
              <a:rPr lang="fr-FR" sz="3600" b="1" dirty="0" smtClean="0">
                <a:latin typeface="Times"/>
                <a:cs typeface="Times"/>
              </a:rPr>
              <a:t>indicateurs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148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26154" y="853503"/>
            <a:ext cx="6578687" cy="3563037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latin typeface="Times"/>
                <a:cs typeface="Times"/>
              </a:rPr>
              <a:t>Evaluer, c’est analyser la valeur…</a:t>
            </a:r>
            <a:r>
              <a:rPr lang="fr-FR" sz="4800" b="1" dirty="0">
                <a:latin typeface="Times"/>
                <a:cs typeface="Times"/>
              </a:rPr>
              <a:t/>
            </a:r>
            <a:br>
              <a:rPr lang="fr-FR" sz="4800" b="1" dirty="0">
                <a:latin typeface="Times"/>
                <a:cs typeface="Times"/>
              </a:rPr>
            </a:br>
            <a:r>
              <a:rPr lang="fr-FR" sz="4800" b="1" dirty="0" smtClean="0">
                <a:latin typeface="Times"/>
                <a:cs typeface="Times"/>
              </a:rPr>
              <a:t/>
            </a:r>
            <a:br>
              <a:rPr lang="fr-FR" sz="4800" b="1" dirty="0" smtClean="0">
                <a:latin typeface="Times"/>
                <a:cs typeface="Times"/>
              </a:rPr>
            </a:br>
            <a:r>
              <a:rPr lang="fr-FR" sz="4800" b="1" dirty="0" smtClean="0">
                <a:latin typeface="Times"/>
                <a:cs typeface="Times"/>
              </a:rPr>
              <a:t>Evaluer</a:t>
            </a:r>
            <a:r>
              <a:rPr lang="fr-FR" sz="4800" b="1" dirty="0">
                <a:latin typeface="Times"/>
                <a:cs typeface="Times"/>
              </a:rPr>
              <a:t>, c’est </a:t>
            </a:r>
            <a:r>
              <a:rPr lang="fr-FR" sz="4800" b="1" dirty="0" smtClean="0">
                <a:latin typeface="Times"/>
                <a:cs typeface="Times"/>
              </a:rPr>
              <a:t>construire du sens…</a:t>
            </a:r>
            <a:endParaRPr lang="fr-FR" sz="4800" b="1" dirty="0">
              <a:latin typeface="Times"/>
              <a:cs typeface="Time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4913" y="4827490"/>
            <a:ext cx="8248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latin typeface="Times Roman"/>
                <a:cs typeface="Times Roman"/>
              </a:rPr>
              <a:t>B</a:t>
            </a:r>
            <a:r>
              <a:rPr lang="fr-FR" b="1" dirty="0" smtClean="0">
                <a:latin typeface="Times Roman"/>
                <a:cs typeface="Times Roman"/>
              </a:rPr>
              <a:t>C2  - Titre de formateur d’enseignants, de formateurs et de cadres pédagogiques</a:t>
            </a:r>
          </a:p>
          <a:p>
            <a:pPr algn="ctr"/>
            <a:r>
              <a:rPr lang="fr-FR" b="1" dirty="0" smtClean="0">
                <a:latin typeface="Times Roman"/>
                <a:cs typeface="Times Roman"/>
              </a:rPr>
              <a:t>Session 2021 </a:t>
            </a:r>
            <a:r>
              <a:rPr lang="mr-IN" b="1" dirty="0" smtClean="0">
                <a:latin typeface="Times Roman"/>
                <a:cs typeface="Times Roman"/>
              </a:rPr>
              <a:t>–</a:t>
            </a:r>
            <a:r>
              <a:rPr lang="fr-FR" b="1" dirty="0" smtClean="0">
                <a:latin typeface="Times Roman"/>
                <a:cs typeface="Times Roman"/>
              </a:rPr>
              <a:t> 2022</a:t>
            </a:r>
          </a:p>
          <a:p>
            <a:pPr algn="ctr"/>
            <a:r>
              <a:rPr lang="fr-FR" b="1" dirty="0" err="1" smtClean="0">
                <a:latin typeface="Times Roman"/>
                <a:cs typeface="Times Roman"/>
              </a:rPr>
              <a:t>Optim’hum</a:t>
            </a:r>
            <a:r>
              <a:rPr lang="fr-FR" b="1" dirty="0" smtClean="0">
                <a:latin typeface="Times Roman"/>
                <a:cs typeface="Times Roman"/>
              </a:rPr>
              <a:t> </a:t>
            </a:r>
            <a:r>
              <a:rPr lang="fr-FR" b="1" dirty="0" err="1" smtClean="0">
                <a:latin typeface="Times Roman"/>
                <a:cs typeface="Times Roman"/>
              </a:rPr>
              <a:t>Scop</a:t>
            </a:r>
            <a:endParaRPr lang="fr-FR" b="1" dirty="0" smtClean="0">
              <a:latin typeface="Times Roman"/>
              <a:cs typeface="Times Roman"/>
            </a:endParaRPr>
          </a:p>
          <a:p>
            <a:pPr algn="ctr"/>
            <a:r>
              <a:rPr lang="fr-FR" b="1" dirty="0" smtClean="0">
                <a:latin typeface="Times Roman"/>
                <a:cs typeface="Times Roman"/>
              </a:rPr>
              <a:t>Avignon</a:t>
            </a:r>
            <a:endParaRPr lang="fr-FR" b="1" dirty="0">
              <a:latin typeface="Times Roman"/>
              <a:cs typeface="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5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877526"/>
            <a:ext cx="833486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i="1" dirty="0" smtClean="0">
                <a:latin typeface="Times"/>
                <a:cs typeface="Times"/>
              </a:rPr>
              <a:t>“Etalons de valeur”</a:t>
            </a:r>
            <a:r>
              <a:rPr lang="fr-FR" sz="2800" dirty="0" smtClean="0">
                <a:latin typeface="Times"/>
                <a:cs typeface="Times"/>
              </a:rPr>
              <a:t>, </a:t>
            </a:r>
            <a:r>
              <a:rPr lang="fr-FR" sz="2800" dirty="0">
                <a:latin typeface="Times"/>
                <a:cs typeface="Times"/>
              </a:rPr>
              <a:t>fondant le jugement et, éventuellement, la </a:t>
            </a:r>
            <a:r>
              <a:rPr lang="fr-FR" sz="2800" dirty="0" smtClean="0">
                <a:latin typeface="Times"/>
                <a:cs typeface="Times"/>
              </a:rPr>
              <a:t>décision.</a:t>
            </a:r>
          </a:p>
          <a:p>
            <a:pPr algn="just"/>
            <a:endParaRPr lang="fr-FR" sz="2800" dirty="0">
              <a:latin typeface="Times"/>
              <a:cs typeface="Times"/>
            </a:endParaRPr>
          </a:p>
          <a:p>
            <a:pPr algn="just"/>
            <a:r>
              <a:rPr lang="fr-FR" sz="2800" dirty="0" smtClean="0">
                <a:latin typeface="Times"/>
                <a:cs typeface="Times"/>
              </a:rPr>
              <a:t>Un </a:t>
            </a:r>
            <a:r>
              <a:rPr lang="fr-FR" sz="2800" dirty="0">
                <a:latin typeface="Times"/>
                <a:cs typeface="Times"/>
              </a:rPr>
              <a:t>critère est </a:t>
            </a:r>
            <a:r>
              <a:rPr lang="fr-FR" sz="2800" dirty="0" smtClean="0">
                <a:latin typeface="Times"/>
                <a:cs typeface="Times"/>
              </a:rPr>
              <a:t>nécessairement </a:t>
            </a:r>
            <a:r>
              <a:rPr lang="fr-FR" sz="2800" b="1" i="1" dirty="0" smtClean="0">
                <a:latin typeface="Times"/>
                <a:cs typeface="Times"/>
              </a:rPr>
              <a:t>disjonctif</a:t>
            </a:r>
            <a:r>
              <a:rPr lang="fr-FR" sz="2800" dirty="0" smtClean="0">
                <a:latin typeface="Times"/>
                <a:cs typeface="Times"/>
              </a:rPr>
              <a:t> introduisant </a:t>
            </a:r>
            <a:r>
              <a:rPr lang="fr-FR" sz="2800" dirty="0">
                <a:latin typeface="Times"/>
                <a:cs typeface="Times"/>
              </a:rPr>
              <a:t>une discontinuité dans un continuum supposé. Sa fonction principale est de </a:t>
            </a:r>
            <a:r>
              <a:rPr lang="fr-FR" sz="2800" i="1" dirty="0">
                <a:latin typeface="Times"/>
                <a:cs typeface="Times"/>
              </a:rPr>
              <a:t>permettre de </a:t>
            </a:r>
            <a:r>
              <a:rPr lang="fr-FR" sz="2800" i="1" dirty="0" smtClean="0">
                <a:latin typeface="Times"/>
                <a:cs typeface="Times"/>
              </a:rPr>
              <a:t>discriminer</a:t>
            </a:r>
            <a:r>
              <a:rPr lang="fr-FR" sz="2800" dirty="0">
                <a:latin typeface="Times"/>
                <a:cs typeface="Times"/>
              </a:rPr>
              <a:t>. Dans la pratique, un critère n'est jamais seul en </a:t>
            </a:r>
            <a:r>
              <a:rPr lang="fr-FR" sz="2800" dirty="0" smtClean="0">
                <a:latin typeface="Times"/>
                <a:cs typeface="Times"/>
              </a:rPr>
              <a:t>jeu et il est indispensable de </a:t>
            </a:r>
            <a:r>
              <a:rPr lang="fr-FR" sz="2800" dirty="0">
                <a:latin typeface="Times"/>
                <a:cs typeface="Times"/>
              </a:rPr>
              <a:t>s’interroger sur le choix des critères, en fonction des </a:t>
            </a:r>
            <a:r>
              <a:rPr lang="fr-FR" sz="2800" dirty="0" smtClean="0">
                <a:latin typeface="Times"/>
                <a:cs typeface="Times"/>
              </a:rPr>
              <a:t>visées (cohérence).</a:t>
            </a:r>
          </a:p>
          <a:p>
            <a:pPr algn="just"/>
            <a:r>
              <a:rPr lang="fr-FR" sz="2800" dirty="0" smtClean="0">
                <a:latin typeface="Times"/>
                <a:cs typeface="Times"/>
              </a:rPr>
              <a:t>Les critères opérationnalisent </a:t>
            </a:r>
            <a:r>
              <a:rPr lang="fr-FR" sz="2800" dirty="0">
                <a:latin typeface="Times"/>
                <a:cs typeface="Times"/>
              </a:rPr>
              <a:t>la possibilité d'un </a:t>
            </a:r>
            <a:r>
              <a:rPr lang="fr-FR" sz="2800" dirty="0" smtClean="0">
                <a:latin typeface="Times"/>
                <a:cs typeface="Times"/>
              </a:rPr>
              <a:t>jugement ; jugement qui s’articule sur la base </a:t>
            </a:r>
            <a:r>
              <a:rPr lang="fr-FR" sz="2800" dirty="0">
                <a:latin typeface="Times"/>
                <a:cs typeface="Times"/>
              </a:rPr>
              <a:t>de cinq critères principaux </a:t>
            </a:r>
            <a:r>
              <a:rPr lang="fr-FR" sz="2800" dirty="0" smtClean="0">
                <a:latin typeface="Times"/>
                <a:cs typeface="Times"/>
              </a:rPr>
              <a:t>(</a:t>
            </a:r>
            <a:r>
              <a:rPr lang="fr-FR" sz="2800" i="1" dirty="0" err="1" smtClean="0">
                <a:latin typeface="Times"/>
                <a:cs typeface="Times"/>
              </a:rPr>
              <a:t>p.e</a:t>
            </a:r>
            <a:r>
              <a:rPr lang="fr-FR" sz="2800" i="1" dirty="0" smtClean="0">
                <a:latin typeface="Times"/>
                <a:cs typeface="Times"/>
              </a:rPr>
              <a:t>. </a:t>
            </a:r>
            <a:r>
              <a:rPr lang="fr-FR" sz="2800" dirty="0" smtClean="0">
                <a:latin typeface="Times"/>
                <a:cs typeface="Times"/>
              </a:rPr>
              <a:t>Normes </a:t>
            </a:r>
            <a:r>
              <a:rPr lang="fr-FR" sz="2800" dirty="0">
                <a:latin typeface="Times"/>
                <a:cs typeface="Times"/>
              </a:rPr>
              <a:t>du CAD de l'OCDE</a:t>
            </a:r>
            <a:r>
              <a:rPr lang="fr-FR" sz="2800" dirty="0" smtClean="0">
                <a:latin typeface="Times"/>
                <a:cs typeface="Times"/>
              </a:rPr>
              <a:t>)…</a:t>
            </a:r>
            <a:endParaRPr lang="fr-FR" sz="2800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Times"/>
                <a:cs typeface="Times"/>
              </a:rPr>
              <a:t>Les </a:t>
            </a:r>
            <a:r>
              <a:rPr lang="fr-FR" sz="3600" b="1" dirty="0" smtClean="0">
                <a:latin typeface="Times"/>
                <a:cs typeface="Times"/>
              </a:rPr>
              <a:t>critères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396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1170590"/>
            <a:ext cx="83348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fr-FR" sz="2800" b="1" dirty="0" smtClean="0">
                <a:latin typeface="Times"/>
                <a:cs typeface="Times"/>
              </a:rPr>
              <a:t>1 - Pertinence</a:t>
            </a:r>
            <a:r>
              <a:rPr lang="fr-FR" sz="2800" dirty="0" smtClean="0">
                <a:latin typeface="Times"/>
                <a:cs typeface="Times"/>
              </a:rPr>
              <a:t> (est-ce bien le sujet ?). La </a:t>
            </a:r>
            <a:r>
              <a:rPr lang="fr-FR" sz="2800" dirty="0">
                <a:latin typeface="Times"/>
                <a:cs typeface="Times"/>
              </a:rPr>
              <a:t>pertinence concerne l’adéquation du processus de la tâche avec les problèmes à </a:t>
            </a:r>
            <a:r>
              <a:rPr lang="fr-FR" sz="2800" dirty="0" smtClean="0">
                <a:latin typeface="Times"/>
                <a:cs typeface="Times"/>
              </a:rPr>
              <a:t>résoudre.</a:t>
            </a:r>
          </a:p>
          <a:p>
            <a:pPr marL="0" lvl="1" algn="just"/>
            <a:endParaRPr lang="fr-FR" sz="2800" dirty="0" smtClean="0">
              <a:latin typeface="Times"/>
              <a:cs typeface="Times"/>
            </a:endParaRPr>
          </a:p>
          <a:p>
            <a:pPr marL="0" lvl="1" algn="just"/>
            <a:endParaRPr lang="fr-FR" sz="2800" dirty="0" smtClean="0">
              <a:latin typeface="Times"/>
              <a:cs typeface="Times"/>
            </a:endParaRPr>
          </a:p>
          <a:p>
            <a:pPr marL="0" lvl="1" algn="just"/>
            <a:r>
              <a:rPr lang="fr-FR" sz="2800" b="1" dirty="0" smtClean="0">
                <a:latin typeface="Times"/>
                <a:cs typeface="Times"/>
              </a:rPr>
              <a:t>2 - L'efficacité</a:t>
            </a:r>
            <a:r>
              <a:rPr lang="fr-FR" sz="2800" dirty="0" smtClean="0">
                <a:latin typeface="Times"/>
                <a:cs typeface="Times"/>
              </a:rPr>
              <a:t> </a:t>
            </a:r>
            <a:r>
              <a:rPr lang="fr-FR" sz="2800" dirty="0">
                <a:latin typeface="Times"/>
                <a:cs typeface="Times"/>
              </a:rPr>
              <a:t>décrit la réalisation des objectifs. C’est la comparaison entre les objectifs fixés au départ et les résultats atteints : d’où l’importance d’avoir des objectifs clairs au départ. L’intérêt est de mesurer des écarts et de pouvoir les analyser</a:t>
            </a:r>
            <a:r>
              <a:rPr lang="fr-FR" dirty="0" smtClean="0"/>
              <a:t>.</a:t>
            </a:r>
            <a:endParaRPr lang="fr-FR" sz="5400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Times"/>
                <a:cs typeface="Times"/>
              </a:rPr>
              <a:t>Les </a:t>
            </a:r>
            <a:r>
              <a:rPr lang="fr-FR" sz="3600" b="1" dirty="0" smtClean="0">
                <a:latin typeface="Times"/>
                <a:cs typeface="Times"/>
              </a:rPr>
              <a:t>critères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58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1795489"/>
            <a:ext cx="83348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Times"/>
                <a:cs typeface="Times"/>
              </a:rPr>
              <a:t>3 - L'efficience</a:t>
            </a:r>
            <a:r>
              <a:rPr lang="fr-FR" sz="2800" dirty="0" smtClean="0">
                <a:latin typeface="Times"/>
                <a:cs typeface="Times"/>
              </a:rPr>
              <a:t> </a:t>
            </a:r>
            <a:r>
              <a:rPr lang="fr-FR" sz="2800" dirty="0">
                <a:latin typeface="Times"/>
                <a:cs typeface="Times"/>
              </a:rPr>
              <a:t>(rendement, </a:t>
            </a:r>
            <a:r>
              <a:rPr lang="fr-FR" sz="2800" dirty="0" smtClean="0">
                <a:latin typeface="Times"/>
                <a:cs typeface="Times"/>
              </a:rPr>
              <a:t>rapport coût/efficacité</a:t>
            </a:r>
            <a:r>
              <a:rPr lang="fr-FR" sz="2800" dirty="0">
                <a:latin typeface="Times"/>
                <a:cs typeface="Times"/>
              </a:rPr>
              <a:t>) </a:t>
            </a:r>
            <a:r>
              <a:rPr lang="fr-FR" sz="2800" dirty="0" smtClean="0">
                <a:latin typeface="Times"/>
                <a:cs typeface="Times"/>
              </a:rPr>
              <a:t>concerne </a:t>
            </a:r>
            <a:r>
              <a:rPr lang="fr-FR" sz="2800" dirty="0">
                <a:latin typeface="Times"/>
                <a:cs typeface="Times"/>
              </a:rPr>
              <a:t>l’utilisation rationnelle des moyens à disposition et vise à analyser si les objectifs ont été atteints à moindre </a:t>
            </a:r>
            <a:r>
              <a:rPr lang="fr-FR" sz="2800" dirty="0" smtClean="0">
                <a:latin typeface="Times"/>
                <a:cs typeface="Times"/>
              </a:rPr>
              <a:t>coût. Le </a:t>
            </a:r>
            <a:r>
              <a:rPr lang="fr-FR" sz="2800" dirty="0">
                <a:latin typeface="Times"/>
                <a:cs typeface="Times"/>
              </a:rPr>
              <a:t>critère d’efficience mesure la </a:t>
            </a:r>
            <a:r>
              <a:rPr lang="fr-FR" sz="2800" i="1" dirty="0">
                <a:latin typeface="Times"/>
                <a:cs typeface="Times"/>
              </a:rPr>
              <a:t>relation entre les différentes activités, les ressources disponibles, et les résultats </a:t>
            </a:r>
            <a:r>
              <a:rPr lang="fr-FR" sz="2800" i="1" dirty="0" smtClean="0">
                <a:latin typeface="Times"/>
                <a:cs typeface="Times"/>
              </a:rPr>
              <a:t>prévus.</a:t>
            </a:r>
            <a:endParaRPr lang="fr-FR" sz="2800" dirty="0">
              <a:latin typeface="Times"/>
              <a:cs typeface="Times"/>
            </a:endParaRPr>
          </a:p>
          <a:p>
            <a:pPr algn="just"/>
            <a:endParaRPr lang="fr-FR" sz="2800" dirty="0">
              <a:latin typeface="Times"/>
              <a:cs typeface="Times"/>
            </a:endParaRPr>
          </a:p>
          <a:p>
            <a:pPr algn="just"/>
            <a:r>
              <a:rPr lang="fr-FR" sz="2800" dirty="0" smtClean="0">
                <a:latin typeface="Times"/>
                <a:cs typeface="Times"/>
              </a:rPr>
              <a:t>Elle doit, entre autres, porter </a:t>
            </a:r>
            <a:r>
              <a:rPr lang="fr-FR" sz="2800" dirty="0">
                <a:latin typeface="Times"/>
                <a:cs typeface="Times"/>
              </a:rPr>
              <a:t>sur la gestion du </a:t>
            </a:r>
            <a:r>
              <a:rPr lang="fr-FR" sz="2800" dirty="0" smtClean="0">
                <a:latin typeface="Times"/>
                <a:cs typeface="Times"/>
              </a:rPr>
              <a:t>temps, mais pas seulement !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Times"/>
                <a:cs typeface="Times"/>
              </a:rPr>
              <a:t>Les </a:t>
            </a:r>
            <a:r>
              <a:rPr lang="fr-FR" sz="3600" b="1" dirty="0" smtClean="0">
                <a:latin typeface="Times"/>
                <a:cs typeface="Times"/>
              </a:rPr>
              <a:t>critères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894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877526"/>
            <a:ext cx="833486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dirty="0" smtClean="0">
              <a:latin typeface="Times"/>
              <a:cs typeface="Times"/>
            </a:endParaRPr>
          </a:p>
          <a:p>
            <a:pPr algn="just"/>
            <a:r>
              <a:rPr lang="fr-FR" sz="2800" b="1" dirty="0" smtClean="0">
                <a:latin typeface="Times"/>
                <a:cs typeface="Times"/>
              </a:rPr>
              <a:t>4 - L’impact</a:t>
            </a:r>
            <a:r>
              <a:rPr lang="fr-FR" sz="2800" dirty="0" smtClean="0">
                <a:latin typeface="Times"/>
                <a:cs typeface="Times"/>
              </a:rPr>
              <a:t> est l’ensemble </a:t>
            </a:r>
            <a:r>
              <a:rPr lang="fr-FR" sz="2800" dirty="0">
                <a:latin typeface="Times"/>
                <a:cs typeface="Times"/>
              </a:rPr>
              <a:t>des </a:t>
            </a:r>
            <a:r>
              <a:rPr lang="fr-FR" sz="2800" i="1" dirty="0" smtClean="0">
                <a:latin typeface="Times"/>
                <a:cs typeface="Times"/>
              </a:rPr>
              <a:t>changements significatifs </a:t>
            </a:r>
            <a:r>
              <a:rPr lang="fr-FR" sz="2800" i="1" dirty="0">
                <a:latin typeface="Times"/>
                <a:cs typeface="Times"/>
              </a:rPr>
              <a:t>et durables</a:t>
            </a:r>
            <a:r>
              <a:rPr lang="fr-FR" sz="2800" dirty="0">
                <a:latin typeface="Times"/>
                <a:cs typeface="Times"/>
              </a:rPr>
              <a:t> </a:t>
            </a:r>
            <a:r>
              <a:rPr lang="fr-FR" sz="2800" dirty="0" smtClean="0">
                <a:latin typeface="Times"/>
                <a:cs typeface="Times"/>
              </a:rPr>
              <a:t>pour la (les) personne(s) ayant </a:t>
            </a:r>
            <a:r>
              <a:rPr lang="fr-FR" sz="2800" dirty="0">
                <a:latin typeface="Times"/>
                <a:cs typeface="Times"/>
              </a:rPr>
              <a:t>un lien de causalité </a:t>
            </a:r>
            <a:r>
              <a:rPr lang="fr-FR" sz="2800" dirty="0" smtClean="0">
                <a:latin typeface="Times"/>
                <a:cs typeface="Times"/>
              </a:rPr>
              <a:t>avec </a:t>
            </a:r>
            <a:r>
              <a:rPr lang="fr-FR" sz="2800" dirty="0">
                <a:latin typeface="Times"/>
                <a:cs typeface="Times"/>
              </a:rPr>
              <a:t>le </a:t>
            </a:r>
            <a:r>
              <a:rPr lang="fr-FR" sz="2800" dirty="0" smtClean="0">
                <a:latin typeface="Times"/>
                <a:cs typeface="Times"/>
              </a:rPr>
              <a:t>projet de formation. </a:t>
            </a:r>
            <a:endParaRPr lang="fr-FR" sz="2800" dirty="0">
              <a:latin typeface="Times"/>
              <a:cs typeface="Times"/>
            </a:endParaRPr>
          </a:p>
          <a:p>
            <a:pPr algn="just"/>
            <a:r>
              <a:rPr lang="fr-FR" sz="2800" dirty="0">
                <a:latin typeface="Times"/>
                <a:cs typeface="Times"/>
              </a:rPr>
              <a:t>L'impact porte sur les relations </a:t>
            </a:r>
            <a:r>
              <a:rPr lang="fr-FR" sz="2800" i="1" dirty="0">
                <a:latin typeface="Times"/>
                <a:cs typeface="Times"/>
              </a:rPr>
              <a:t>entre le but (ou l’objectif spécifique) et les objectifs </a:t>
            </a:r>
            <a:r>
              <a:rPr lang="fr-FR" sz="2800" i="1" dirty="0" smtClean="0">
                <a:latin typeface="Times"/>
                <a:cs typeface="Times"/>
              </a:rPr>
              <a:t>globaux.</a:t>
            </a:r>
          </a:p>
          <a:p>
            <a:pPr algn="just"/>
            <a:endParaRPr lang="fr-FR" sz="2800" i="1" dirty="0" smtClean="0">
              <a:latin typeface="Times"/>
              <a:cs typeface="Times"/>
            </a:endParaRPr>
          </a:p>
          <a:p>
            <a:pPr algn="just"/>
            <a:r>
              <a:rPr lang="fr-FR" sz="2800" b="1" dirty="0" smtClean="0">
                <a:latin typeface="Times"/>
                <a:cs typeface="Times"/>
              </a:rPr>
              <a:t>5 - La durabilité (pérennité</a:t>
            </a:r>
            <a:r>
              <a:rPr lang="fr-FR" sz="2800" dirty="0" smtClean="0">
                <a:latin typeface="Times"/>
                <a:cs typeface="Times"/>
              </a:rPr>
              <a:t> </a:t>
            </a:r>
            <a:r>
              <a:rPr lang="fr-FR" sz="2800" dirty="0">
                <a:latin typeface="Times"/>
                <a:cs typeface="Times"/>
              </a:rPr>
              <a:t>ou </a:t>
            </a:r>
            <a:r>
              <a:rPr lang="fr-FR" sz="2800" b="1" dirty="0">
                <a:latin typeface="Times"/>
                <a:cs typeface="Times"/>
              </a:rPr>
              <a:t>viabilité),</a:t>
            </a:r>
            <a:r>
              <a:rPr lang="fr-FR" sz="2800" dirty="0">
                <a:latin typeface="Times"/>
                <a:cs typeface="Times"/>
              </a:rPr>
              <a:t> vise à savoir si les effets </a:t>
            </a:r>
            <a:r>
              <a:rPr lang="fr-FR" sz="2800" dirty="0" smtClean="0">
                <a:latin typeface="Times"/>
                <a:cs typeface="Times"/>
              </a:rPr>
              <a:t>perdureront </a:t>
            </a:r>
            <a:r>
              <a:rPr lang="fr-FR" sz="2800" dirty="0">
                <a:latin typeface="Times"/>
                <a:cs typeface="Times"/>
              </a:rPr>
              <a:t>après </a:t>
            </a:r>
            <a:r>
              <a:rPr lang="fr-FR" sz="2800" dirty="0" smtClean="0">
                <a:latin typeface="Times"/>
                <a:cs typeface="Times"/>
              </a:rPr>
              <a:t>l’apprentissage.</a:t>
            </a:r>
          </a:p>
          <a:p>
            <a:pPr algn="just"/>
            <a:r>
              <a:rPr lang="fr-FR" sz="2800" dirty="0" smtClean="0">
                <a:latin typeface="Times"/>
                <a:cs typeface="Times"/>
              </a:rPr>
              <a:t>C'est </a:t>
            </a:r>
            <a:r>
              <a:rPr lang="fr-FR" sz="2800" dirty="0">
                <a:latin typeface="Times"/>
                <a:cs typeface="Times"/>
              </a:rPr>
              <a:t>l'analyse des chances que les effets positifs de l'action se poursuivent lorsque l'aide extérieure aura pris </a:t>
            </a:r>
            <a:r>
              <a:rPr lang="fr-FR" sz="2800" dirty="0" smtClean="0">
                <a:latin typeface="Times"/>
                <a:cs typeface="Times"/>
              </a:rPr>
              <a:t>fin (</a:t>
            </a:r>
            <a:r>
              <a:rPr lang="fr-FR" sz="2800" i="1" dirty="0" smtClean="0">
                <a:latin typeface="Times"/>
                <a:cs typeface="Times"/>
              </a:rPr>
              <a:t>cf. </a:t>
            </a:r>
            <a:r>
              <a:rPr lang="fr-FR" sz="2800" dirty="0" smtClean="0">
                <a:latin typeface="Times"/>
                <a:cs typeface="Times"/>
              </a:rPr>
              <a:t>ZDP de Vygotski).</a:t>
            </a:r>
            <a:r>
              <a:rPr lang="fr-FR" sz="2800" dirty="0">
                <a:latin typeface="Times"/>
                <a:cs typeface="Times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Times"/>
                <a:cs typeface="Times"/>
              </a:rPr>
              <a:t>Les </a:t>
            </a:r>
            <a:r>
              <a:rPr lang="fr-FR" sz="3600" b="1" dirty="0" smtClean="0">
                <a:latin typeface="Times"/>
                <a:cs typeface="Times"/>
              </a:rPr>
              <a:t>critères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511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877526"/>
            <a:ext cx="833486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>
                <a:latin typeface="Times"/>
                <a:cs typeface="Times"/>
              </a:rPr>
              <a:t>Sur la base de ces </a:t>
            </a:r>
            <a:r>
              <a:rPr lang="fr-FR" sz="2800" i="1" dirty="0" smtClean="0">
                <a:latin typeface="Times"/>
                <a:cs typeface="Times"/>
              </a:rPr>
              <a:t>cinq premiers critères</a:t>
            </a:r>
            <a:r>
              <a:rPr lang="fr-FR" sz="2800" dirty="0" smtClean="0">
                <a:latin typeface="Times"/>
                <a:cs typeface="Times"/>
              </a:rPr>
              <a:t>, </a:t>
            </a:r>
            <a:r>
              <a:rPr lang="fr-FR" sz="2800" dirty="0">
                <a:latin typeface="Times"/>
                <a:cs typeface="Times"/>
              </a:rPr>
              <a:t>il est possible de rajouter </a:t>
            </a:r>
            <a:r>
              <a:rPr lang="fr-FR" sz="2800" dirty="0" smtClean="0">
                <a:latin typeface="Times"/>
                <a:cs typeface="Times"/>
              </a:rPr>
              <a:t>: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La </a:t>
            </a:r>
            <a:r>
              <a:rPr lang="fr-FR" sz="2800" b="1" i="1" dirty="0" smtClean="0">
                <a:latin typeface="Times"/>
                <a:cs typeface="Times"/>
              </a:rPr>
              <a:t>complétude</a:t>
            </a:r>
            <a:r>
              <a:rPr lang="fr-FR" sz="2800" dirty="0" smtClean="0">
                <a:latin typeface="Times"/>
                <a:cs typeface="Times"/>
              </a:rPr>
              <a:t> </a:t>
            </a:r>
            <a:r>
              <a:rPr lang="fr-FR" sz="2800" dirty="0">
                <a:latin typeface="Times"/>
                <a:cs typeface="Times"/>
              </a:rPr>
              <a:t>(tous les éléments sont présents) </a:t>
            </a:r>
            <a:r>
              <a:rPr lang="fr-FR" sz="2800" dirty="0" smtClean="0">
                <a:latin typeface="Times"/>
                <a:cs typeface="Times"/>
              </a:rPr>
              <a:t>;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L’</a:t>
            </a:r>
            <a:r>
              <a:rPr lang="fr-FR" sz="2800" b="1" i="1" dirty="0" smtClean="0">
                <a:latin typeface="Times"/>
                <a:cs typeface="Times"/>
              </a:rPr>
              <a:t>exactitude</a:t>
            </a:r>
            <a:r>
              <a:rPr lang="fr-FR" sz="2800" dirty="0" smtClean="0">
                <a:latin typeface="Times"/>
                <a:cs typeface="Times"/>
              </a:rPr>
              <a:t> </a:t>
            </a:r>
            <a:r>
              <a:rPr lang="fr-FR" sz="2800" dirty="0">
                <a:latin typeface="Times"/>
                <a:cs typeface="Times"/>
              </a:rPr>
              <a:t>(juste/</a:t>
            </a:r>
            <a:r>
              <a:rPr lang="fr-FR" sz="2800" dirty="0" smtClean="0">
                <a:latin typeface="Times"/>
                <a:cs typeface="Times"/>
              </a:rPr>
              <a:t>faux, conforme</a:t>
            </a:r>
            <a:r>
              <a:rPr lang="fr-FR" sz="2800" dirty="0">
                <a:latin typeface="Times"/>
                <a:cs typeface="Times"/>
              </a:rPr>
              <a:t>/non conforme, </a:t>
            </a:r>
            <a:r>
              <a:rPr lang="fr-FR" sz="2800" dirty="0" smtClean="0">
                <a:latin typeface="Times"/>
                <a:cs typeface="Times"/>
              </a:rPr>
              <a:t>pour chacune des </a:t>
            </a:r>
            <a:r>
              <a:rPr lang="fr-FR" sz="2800" dirty="0">
                <a:latin typeface="Times"/>
                <a:cs typeface="Times"/>
              </a:rPr>
              <a:t>différentes étapes).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L’</a:t>
            </a:r>
            <a:r>
              <a:rPr lang="fr-FR" sz="2800" b="1" i="1" dirty="0" smtClean="0">
                <a:latin typeface="Times"/>
                <a:cs typeface="Times"/>
              </a:rPr>
              <a:t>originalité</a:t>
            </a:r>
            <a:r>
              <a:rPr lang="fr-FR" sz="2800" dirty="0" smtClean="0">
                <a:latin typeface="Times"/>
                <a:cs typeface="Times"/>
              </a:rPr>
              <a:t> ;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Le </a:t>
            </a:r>
            <a:r>
              <a:rPr lang="fr-FR" sz="2800" b="1" i="1" dirty="0" smtClean="0">
                <a:latin typeface="Times"/>
                <a:cs typeface="Times"/>
              </a:rPr>
              <a:t>volume</a:t>
            </a:r>
            <a:r>
              <a:rPr lang="fr-FR" sz="2800" dirty="0" smtClean="0">
                <a:latin typeface="Times"/>
                <a:cs typeface="Times"/>
              </a:rPr>
              <a:t> ;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La </a:t>
            </a:r>
            <a:r>
              <a:rPr lang="fr-FR" sz="2800" dirty="0" smtClean="0">
                <a:latin typeface="Times"/>
                <a:cs typeface="Times"/>
              </a:rPr>
              <a:t>variété ;</a:t>
            </a:r>
            <a:endParaRPr lang="fr-FR" sz="2800" dirty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L’étendue.</a:t>
            </a:r>
            <a:endParaRPr lang="fr-FR" sz="2800" dirty="0">
              <a:latin typeface="Times"/>
              <a:cs typeface="Times"/>
            </a:endParaRPr>
          </a:p>
          <a:p>
            <a:pPr algn="just"/>
            <a:r>
              <a:rPr lang="fr-FR" sz="2800" dirty="0">
                <a:latin typeface="Times"/>
                <a:cs typeface="Times"/>
              </a:rPr>
              <a:t>Toutefois, ces </a:t>
            </a:r>
            <a:r>
              <a:rPr lang="fr-FR" sz="2800" dirty="0" smtClean="0">
                <a:latin typeface="Times"/>
                <a:cs typeface="Times"/>
              </a:rPr>
              <a:t>critères </a:t>
            </a:r>
            <a:r>
              <a:rPr lang="fr-FR" sz="2800" dirty="0">
                <a:latin typeface="Times"/>
                <a:cs typeface="Times"/>
              </a:rPr>
              <a:t>ne peuvent avoir une signification qu’en regard du </a:t>
            </a:r>
            <a:r>
              <a:rPr lang="fr-FR" sz="2800" i="1" dirty="0">
                <a:latin typeface="Times"/>
                <a:cs typeface="Times"/>
              </a:rPr>
              <a:t>motif de la tâche, de sa nature et du cadre de travail</a:t>
            </a:r>
            <a:r>
              <a:rPr lang="fr-FR" sz="2800" dirty="0">
                <a:latin typeface="Times"/>
                <a:cs typeface="Times"/>
              </a:rPr>
              <a:t> au sein duquel elle se réalise…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Times"/>
                <a:cs typeface="Times"/>
              </a:rPr>
              <a:t>Les </a:t>
            </a:r>
            <a:r>
              <a:rPr lang="fr-FR" sz="3600" b="1" dirty="0" smtClean="0">
                <a:latin typeface="Times"/>
                <a:cs typeface="Times"/>
              </a:rPr>
              <a:t>critères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671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1355370"/>
            <a:ext cx="8334863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>
                <a:latin typeface="Times"/>
                <a:cs typeface="Times"/>
              </a:rPr>
              <a:t>Opération</a:t>
            </a:r>
            <a:r>
              <a:rPr lang="fr-FR" sz="2800" dirty="0">
                <a:latin typeface="Times"/>
                <a:cs typeface="Times"/>
              </a:rPr>
              <a:t>, qui, à partir d'une instrumentation appropriée (aussi bien </a:t>
            </a:r>
            <a:r>
              <a:rPr lang="fr-FR" sz="2800" dirty="0" smtClean="0">
                <a:latin typeface="Times"/>
                <a:cs typeface="Times"/>
              </a:rPr>
              <a:t>intellectuelle </a:t>
            </a:r>
            <a:r>
              <a:rPr lang="fr-FR" sz="2800" dirty="0">
                <a:latin typeface="Times"/>
                <a:cs typeface="Times"/>
              </a:rPr>
              <a:t>que matérielle), traduit, </a:t>
            </a:r>
            <a:r>
              <a:rPr lang="fr-FR" sz="2800" b="1" i="1" dirty="0" smtClean="0">
                <a:latin typeface="Times"/>
                <a:cs typeface="Times"/>
              </a:rPr>
              <a:t>convertit des </a:t>
            </a:r>
            <a:r>
              <a:rPr lang="fr-FR" sz="2800" b="1" i="1" dirty="0">
                <a:latin typeface="Times"/>
                <a:cs typeface="Times"/>
              </a:rPr>
              <a:t>qualités </a:t>
            </a:r>
            <a:r>
              <a:rPr lang="fr-FR" sz="2800" dirty="0" smtClean="0">
                <a:latin typeface="Times"/>
                <a:cs typeface="Times"/>
              </a:rPr>
              <a:t>(ou </a:t>
            </a:r>
            <a:r>
              <a:rPr lang="fr-FR" sz="2800" dirty="0">
                <a:latin typeface="Times"/>
                <a:cs typeface="Times"/>
              </a:rPr>
              <a:t>des </a:t>
            </a:r>
            <a:r>
              <a:rPr lang="fr-FR" sz="2800" dirty="0" smtClean="0">
                <a:latin typeface="Times"/>
                <a:cs typeface="Times"/>
              </a:rPr>
              <a:t>états) </a:t>
            </a:r>
            <a:r>
              <a:rPr lang="fr-FR" sz="2800" b="1" i="1" dirty="0">
                <a:latin typeface="Times"/>
                <a:cs typeface="Times"/>
              </a:rPr>
              <a:t>en </a:t>
            </a:r>
            <a:r>
              <a:rPr lang="fr-FR" sz="2800" b="1" i="1" dirty="0" smtClean="0">
                <a:latin typeface="Times"/>
                <a:cs typeface="Times"/>
              </a:rPr>
              <a:t>quantités</a:t>
            </a:r>
            <a:r>
              <a:rPr lang="fr-FR" sz="2800" dirty="0" smtClean="0">
                <a:latin typeface="Times"/>
                <a:cs typeface="Times"/>
              </a:rPr>
              <a:t>.</a:t>
            </a:r>
          </a:p>
          <a:p>
            <a:pPr algn="just"/>
            <a:endParaRPr lang="fr-FR" sz="2800" dirty="0" smtClean="0">
              <a:latin typeface="Times"/>
              <a:cs typeface="Times"/>
            </a:endParaRPr>
          </a:p>
          <a:p>
            <a:pPr algn="just"/>
            <a:r>
              <a:rPr lang="fr-FR" sz="2800" dirty="0" smtClean="0">
                <a:latin typeface="Times"/>
                <a:cs typeface="Times"/>
              </a:rPr>
              <a:t>La définition de critères permet cette opération : celle-ci est toujours </a:t>
            </a:r>
            <a:r>
              <a:rPr lang="fr-FR" sz="2800" i="1" dirty="0" smtClean="0">
                <a:latin typeface="Times"/>
                <a:cs typeface="Times"/>
              </a:rPr>
              <a:t>réductrice de sens</a:t>
            </a:r>
            <a:r>
              <a:rPr lang="fr-FR" sz="2800" dirty="0" smtClean="0">
                <a:latin typeface="Times"/>
                <a:cs typeface="Times"/>
              </a:rPr>
              <a:t>.</a:t>
            </a:r>
          </a:p>
          <a:p>
            <a:pPr algn="just"/>
            <a:endParaRPr lang="fr-FR" sz="2800" dirty="0">
              <a:latin typeface="Times"/>
              <a:cs typeface="Times"/>
            </a:endParaRPr>
          </a:p>
          <a:p>
            <a:pPr algn="just"/>
            <a:r>
              <a:rPr lang="fr-FR" sz="2800" dirty="0" smtClean="0">
                <a:latin typeface="Times"/>
                <a:cs typeface="Times"/>
              </a:rPr>
              <a:t>Plus les indicateurs et les critères associés sont nombreux, ce qui est le cas lors d’une tâche complexe, plus </a:t>
            </a:r>
            <a:r>
              <a:rPr lang="fr-FR" sz="2800" i="1" dirty="0" smtClean="0">
                <a:latin typeface="Times"/>
                <a:cs typeface="Times"/>
              </a:rPr>
              <a:t>“la perte de sens” </a:t>
            </a:r>
            <a:r>
              <a:rPr lang="fr-FR" sz="2800" dirty="0" smtClean="0">
                <a:latin typeface="Times"/>
                <a:cs typeface="Times"/>
              </a:rPr>
              <a:t>lors du passage du “qualitatif” au “quantitatif” est importante…</a:t>
            </a:r>
            <a:endParaRPr lang="fr-FR" sz="2800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Times"/>
                <a:cs typeface="Times"/>
              </a:rPr>
              <a:t>La mesure, la notation…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998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1355370"/>
            <a:ext cx="83348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i="1" dirty="0" smtClean="0">
                <a:latin typeface="Times"/>
                <a:cs typeface="Times"/>
              </a:rPr>
              <a:t>1 - L’Evaluation sommative, normative, certificative </a:t>
            </a:r>
            <a:r>
              <a:rPr lang="fr-FR" sz="2800" b="1" i="1" dirty="0">
                <a:latin typeface="Times"/>
                <a:cs typeface="Times"/>
              </a:rPr>
              <a:t>ou de </a:t>
            </a:r>
            <a:r>
              <a:rPr lang="fr-FR" sz="2800" b="1" i="1" dirty="0" smtClean="0">
                <a:latin typeface="Times"/>
                <a:cs typeface="Times"/>
              </a:rPr>
              <a:t>contrôle.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Elle vérifie la </a:t>
            </a:r>
            <a:r>
              <a:rPr lang="fr-FR" sz="2800" i="1" dirty="0">
                <a:latin typeface="Times"/>
                <a:cs typeface="Times"/>
              </a:rPr>
              <a:t>conformité à une </a:t>
            </a:r>
            <a:r>
              <a:rPr lang="fr-FR" sz="2800" i="1" dirty="0" smtClean="0">
                <a:latin typeface="Times"/>
                <a:cs typeface="Times"/>
              </a:rPr>
              <a:t>norme </a:t>
            </a:r>
            <a:r>
              <a:rPr lang="fr-FR" sz="2800" dirty="0" smtClean="0">
                <a:latin typeface="Times"/>
                <a:cs typeface="Times"/>
              </a:rPr>
              <a:t>(référentiel).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Elle </a:t>
            </a:r>
            <a:r>
              <a:rPr lang="fr-FR" sz="2800" dirty="0">
                <a:latin typeface="Times"/>
                <a:cs typeface="Times"/>
              </a:rPr>
              <a:t>apparaît au terme </a:t>
            </a:r>
            <a:r>
              <a:rPr lang="fr-FR" sz="2800" dirty="0" smtClean="0">
                <a:latin typeface="Times"/>
                <a:cs typeface="Times"/>
              </a:rPr>
              <a:t>d’un temps d’apprentissage, </a:t>
            </a:r>
            <a:r>
              <a:rPr lang="fr-FR" sz="2800" dirty="0">
                <a:latin typeface="Times"/>
                <a:cs typeface="Times"/>
              </a:rPr>
              <a:t>ou au sein de </a:t>
            </a:r>
            <a:r>
              <a:rPr lang="fr-FR" sz="2800" dirty="0" smtClean="0">
                <a:latin typeface="Times"/>
                <a:cs typeface="Times"/>
              </a:rPr>
              <a:t>ses </a:t>
            </a:r>
            <a:r>
              <a:rPr lang="fr-FR" sz="2800" dirty="0">
                <a:latin typeface="Times"/>
                <a:cs typeface="Times"/>
              </a:rPr>
              <a:t>différentes phases.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Elle </a:t>
            </a:r>
            <a:r>
              <a:rPr lang="fr-FR" sz="2800" dirty="0">
                <a:latin typeface="Times"/>
                <a:cs typeface="Times"/>
              </a:rPr>
              <a:t>a pour but de </a:t>
            </a:r>
            <a:r>
              <a:rPr lang="fr-FR" sz="2800" i="1" dirty="0">
                <a:latin typeface="Times"/>
                <a:cs typeface="Times"/>
              </a:rPr>
              <a:t>certifier la qualité du produit, de la production, de l’apprentissage</a:t>
            </a:r>
            <a:r>
              <a:rPr lang="fr-FR" sz="2800" dirty="0">
                <a:latin typeface="Times"/>
                <a:cs typeface="Times"/>
              </a:rPr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Elle est instituée au sens ou </a:t>
            </a:r>
            <a:r>
              <a:rPr lang="fr-FR" sz="2800" i="1" dirty="0">
                <a:latin typeface="Times"/>
                <a:cs typeface="Times"/>
              </a:rPr>
              <a:t>l’institution attend de cette évaluation la certitude d’une conformité </a:t>
            </a:r>
            <a:r>
              <a:rPr lang="fr-FR" sz="2800" dirty="0">
                <a:latin typeface="Times"/>
                <a:cs typeface="Times"/>
              </a:rPr>
              <a:t>(même si une marge d’erreur est acceptable).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Times"/>
                <a:cs typeface="Times"/>
              </a:rPr>
              <a:t>Les finalités des différentes formes d’évaluations</a:t>
            </a:r>
            <a:r>
              <a:rPr lang="fr-FR" sz="3600" dirty="0" smtClean="0">
                <a:latin typeface="Times"/>
                <a:cs typeface="Times"/>
              </a:rPr>
              <a:t> 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912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1355370"/>
            <a:ext cx="83348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latin typeface="Times"/>
                <a:cs typeface="Times"/>
              </a:rPr>
              <a:t> </a:t>
            </a:r>
            <a:r>
              <a:rPr lang="fr-FR" sz="2800" b="1" i="1" dirty="0" smtClean="0">
                <a:latin typeface="Times"/>
                <a:cs typeface="Times"/>
              </a:rPr>
              <a:t>2 – Formative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Elle a pour principale finalité </a:t>
            </a:r>
            <a:r>
              <a:rPr lang="fr-FR" sz="2800" i="1" dirty="0">
                <a:latin typeface="Times"/>
                <a:cs typeface="Times"/>
              </a:rPr>
              <a:t>d’informer sur la qualité du dispositif</a:t>
            </a:r>
            <a:r>
              <a:rPr lang="fr-FR" sz="2800" i="1" dirty="0" smtClean="0">
                <a:latin typeface="Times"/>
                <a:cs typeface="Times"/>
              </a:rPr>
              <a:t>.</a:t>
            </a:r>
            <a:endParaRPr lang="fr-FR" sz="2800" dirty="0" smtClean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Elle donne les moyens au formateur de </a:t>
            </a:r>
            <a:r>
              <a:rPr lang="fr-FR" sz="2800" i="1" dirty="0" smtClean="0">
                <a:latin typeface="Times"/>
                <a:cs typeface="Times"/>
              </a:rPr>
              <a:t>piloter le processus d’apprentissage</a:t>
            </a:r>
            <a:r>
              <a:rPr lang="fr-FR" sz="2800" dirty="0" smtClean="0">
                <a:latin typeface="Times"/>
                <a:cs typeface="Times"/>
              </a:rPr>
              <a:t> et de réaliser les ajustements nécessaires afin </a:t>
            </a:r>
            <a:r>
              <a:rPr lang="fr-FR" sz="2800" dirty="0">
                <a:latin typeface="Times"/>
                <a:cs typeface="Times"/>
              </a:rPr>
              <a:t>que les stagiaires réalisent des meilleurs </a:t>
            </a:r>
            <a:r>
              <a:rPr lang="fr-FR" sz="2800" dirty="0" smtClean="0">
                <a:latin typeface="Times"/>
                <a:cs typeface="Times"/>
              </a:rPr>
              <a:t>apprentissages</a:t>
            </a:r>
            <a:r>
              <a:rPr lang="fr-FR" sz="2800" dirty="0">
                <a:latin typeface="Times"/>
                <a:cs typeface="Times"/>
              </a:rPr>
              <a:t> </a:t>
            </a:r>
            <a:r>
              <a:rPr lang="fr-FR" sz="2800" dirty="0" smtClean="0">
                <a:latin typeface="Times"/>
                <a:cs typeface="Times"/>
              </a:rPr>
              <a:t>(retours en arrière, compléments, autres mises en situations, …).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Elle informe </a:t>
            </a:r>
            <a:r>
              <a:rPr lang="fr-FR" sz="2800" i="1" dirty="0" smtClean="0">
                <a:latin typeface="Times"/>
                <a:cs typeface="Times"/>
              </a:rPr>
              <a:t>les acteurs </a:t>
            </a:r>
            <a:r>
              <a:rPr lang="fr-FR" sz="2800" dirty="0" smtClean="0">
                <a:latin typeface="Times"/>
                <a:cs typeface="Times"/>
              </a:rPr>
              <a:t>sur leur positionnement dans la dynamique du processus.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Times"/>
                <a:cs typeface="Times"/>
              </a:rPr>
              <a:t>Les finalités des différentes formes d’évaluations</a:t>
            </a:r>
            <a:r>
              <a:rPr lang="fr-FR" sz="3600" dirty="0">
                <a:latin typeface="Times"/>
                <a:cs typeface="Times"/>
              </a:rPr>
              <a:t> 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677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734185"/>
            <a:ext cx="8334863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i="1" dirty="0" smtClean="0">
                <a:latin typeface="Times"/>
                <a:cs typeface="Times"/>
              </a:rPr>
              <a:t>3</a:t>
            </a:r>
            <a:r>
              <a:rPr lang="fr-FR" sz="2800" b="1" i="1" dirty="0">
                <a:latin typeface="Times"/>
                <a:cs typeface="Times"/>
              </a:rPr>
              <a:t> </a:t>
            </a:r>
            <a:r>
              <a:rPr lang="fr-FR" sz="2800" b="1" i="1" dirty="0" smtClean="0">
                <a:latin typeface="Times"/>
                <a:cs typeface="Times"/>
              </a:rPr>
              <a:t>- </a:t>
            </a:r>
            <a:r>
              <a:rPr lang="fr-FR" sz="2800" b="1" i="1" dirty="0">
                <a:latin typeface="Times"/>
                <a:cs typeface="Times"/>
              </a:rPr>
              <a:t>Formatrice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Elle vise à </a:t>
            </a:r>
            <a:r>
              <a:rPr lang="fr-FR" sz="2800" dirty="0" smtClean="0">
                <a:latin typeface="Times"/>
                <a:cs typeface="Times"/>
              </a:rPr>
              <a:t>faire prendre connaissance </a:t>
            </a:r>
            <a:r>
              <a:rPr lang="fr-FR" sz="2800" i="1" dirty="0" smtClean="0">
                <a:latin typeface="Times"/>
                <a:cs typeface="Times"/>
              </a:rPr>
              <a:t>des </a:t>
            </a:r>
            <a:r>
              <a:rPr lang="fr-FR" sz="2800" i="1" dirty="0">
                <a:latin typeface="Times"/>
                <a:cs typeface="Times"/>
              </a:rPr>
              <a:t>indicateurs et des critères</a:t>
            </a:r>
            <a:r>
              <a:rPr lang="fr-FR" sz="2800" dirty="0">
                <a:latin typeface="Times"/>
                <a:cs typeface="Times"/>
              </a:rPr>
              <a:t> de réalisation </a:t>
            </a:r>
            <a:r>
              <a:rPr lang="fr-FR" sz="2800" dirty="0" smtClean="0">
                <a:latin typeface="Times"/>
                <a:cs typeface="Times"/>
              </a:rPr>
              <a:t>par les apprenants </a:t>
            </a:r>
            <a:r>
              <a:rPr lang="fr-FR" sz="2800" dirty="0">
                <a:latin typeface="Times"/>
                <a:cs typeface="Times"/>
              </a:rPr>
              <a:t>afin que ces derniers puissent avoir les moyens de piloter </a:t>
            </a:r>
            <a:r>
              <a:rPr lang="fr-FR" sz="2800" dirty="0" smtClean="0">
                <a:latin typeface="Times"/>
                <a:cs typeface="Times"/>
              </a:rPr>
              <a:t>leurs actions.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Elle vise </a:t>
            </a:r>
            <a:r>
              <a:rPr lang="fr-FR" sz="2800" dirty="0">
                <a:latin typeface="Times"/>
                <a:cs typeface="Times"/>
              </a:rPr>
              <a:t>à </a:t>
            </a:r>
            <a:r>
              <a:rPr lang="fr-FR" sz="2800" i="1" dirty="0">
                <a:latin typeface="Times"/>
                <a:cs typeface="Times"/>
              </a:rPr>
              <a:t>l’appropriation par les </a:t>
            </a:r>
            <a:r>
              <a:rPr lang="fr-FR" sz="2800" i="1" dirty="0" smtClean="0">
                <a:latin typeface="Times"/>
                <a:cs typeface="Times"/>
              </a:rPr>
              <a:t>apprenants</a:t>
            </a:r>
            <a:r>
              <a:rPr lang="fr-FR" sz="2800" dirty="0" smtClean="0">
                <a:latin typeface="Times"/>
                <a:cs typeface="Times"/>
              </a:rPr>
              <a:t> </a:t>
            </a:r>
            <a:r>
              <a:rPr lang="fr-FR" sz="2800" dirty="0">
                <a:latin typeface="Times"/>
                <a:cs typeface="Times"/>
              </a:rPr>
              <a:t>des outils d’évaluation à l’aide desquels </a:t>
            </a:r>
            <a:r>
              <a:rPr lang="fr-FR" sz="2800" dirty="0" smtClean="0">
                <a:latin typeface="Times"/>
                <a:cs typeface="Times"/>
              </a:rPr>
              <a:t>ils pourront </a:t>
            </a:r>
            <a:r>
              <a:rPr lang="fr-FR" sz="2800" i="1" dirty="0" smtClean="0">
                <a:latin typeface="Times"/>
                <a:cs typeface="Times"/>
              </a:rPr>
              <a:t>apprécier la qualité </a:t>
            </a:r>
            <a:r>
              <a:rPr lang="fr-FR" sz="2800" dirty="0" smtClean="0">
                <a:latin typeface="Times"/>
                <a:cs typeface="Times"/>
              </a:rPr>
              <a:t>de leurs productions (analyse de la valeur et construction du sens).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Elle </a:t>
            </a:r>
            <a:r>
              <a:rPr lang="fr-FR" sz="2800" dirty="0">
                <a:latin typeface="Times"/>
                <a:cs typeface="Times"/>
              </a:rPr>
              <a:t>vise à la maîtrise progressive par les acteurs des </a:t>
            </a:r>
            <a:r>
              <a:rPr lang="fr-FR" sz="2800" i="1" dirty="0">
                <a:latin typeface="Times"/>
                <a:cs typeface="Times"/>
              </a:rPr>
              <a:t>opérations d’anticipation et de planification</a:t>
            </a:r>
            <a:r>
              <a:rPr lang="fr-FR" sz="2800" dirty="0">
                <a:latin typeface="Times"/>
                <a:cs typeface="Times"/>
              </a:rPr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Elle vise </a:t>
            </a:r>
            <a:r>
              <a:rPr lang="fr-FR" sz="2800" dirty="0">
                <a:latin typeface="Times"/>
                <a:cs typeface="Times"/>
              </a:rPr>
              <a:t>à l’augmentation </a:t>
            </a:r>
            <a:r>
              <a:rPr lang="fr-FR" sz="2800" dirty="0" smtClean="0">
                <a:latin typeface="Times"/>
                <a:cs typeface="Times"/>
              </a:rPr>
              <a:t>du </a:t>
            </a:r>
            <a:r>
              <a:rPr lang="fr-FR" sz="2800" i="1" dirty="0">
                <a:latin typeface="Times"/>
                <a:cs typeface="Times"/>
              </a:rPr>
              <a:t>degré d’autonomie</a:t>
            </a:r>
            <a:r>
              <a:rPr lang="fr-FR" sz="2800" dirty="0">
                <a:latin typeface="Times"/>
                <a:cs typeface="Times"/>
              </a:rPr>
              <a:t> et à la </a:t>
            </a:r>
            <a:r>
              <a:rPr lang="fr-FR" sz="2800" i="1" dirty="0">
                <a:latin typeface="Times"/>
                <a:cs typeface="Times"/>
              </a:rPr>
              <a:t>prise de responsabilité </a:t>
            </a:r>
            <a:r>
              <a:rPr lang="fr-FR" sz="2800" dirty="0">
                <a:latin typeface="Times"/>
                <a:cs typeface="Times"/>
              </a:rPr>
              <a:t>des acteurs.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Times"/>
                <a:cs typeface="Times"/>
              </a:rPr>
              <a:t>Les finalités des formes d’évaluation</a:t>
            </a:r>
            <a:r>
              <a:rPr lang="fr-FR" sz="3600" dirty="0">
                <a:latin typeface="Times"/>
                <a:cs typeface="Times"/>
              </a:rPr>
              <a:t> 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117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734185"/>
            <a:ext cx="833486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latin typeface="Times"/>
                <a:cs typeface="Times"/>
              </a:rPr>
              <a:t>4</a:t>
            </a:r>
            <a:r>
              <a:rPr lang="fr-FR" sz="2800" b="1" i="1" dirty="0">
                <a:latin typeface="Times"/>
                <a:cs typeface="Times"/>
              </a:rPr>
              <a:t> </a:t>
            </a:r>
            <a:r>
              <a:rPr lang="fr-FR" sz="2800" b="1" i="1" dirty="0" smtClean="0">
                <a:latin typeface="Times"/>
                <a:cs typeface="Times"/>
              </a:rPr>
              <a:t>– Diagnostic</a:t>
            </a:r>
            <a:endParaRPr lang="fr-FR" sz="2800" dirty="0">
              <a:latin typeface="Times"/>
              <a:cs typeface="Times"/>
            </a:endParaRPr>
          </a:p>
          <a:p>
            <a:pPr algn="just"/>
            <a:r>
              <a:rPr lang="fr-FR" sz="2800" dirty="0">
                <a:latin typeface="Times"/>
                <a:cs typeface="Times"/>
              </a:rPr>
              <a:t>Son but est de mesurer l’écart entre l’attendu (pré-requis en formation) et le réellement présent (pré-acquis), afin de pouvoir </a:t>
            </a:r>
            <a:r>
              <a:rPr lang="fr-FR" sz="2800" dirty="0" smtClean="0">
                <a:latin typeface="Times"/>
                <a:cs typeface="Times"/>
              </a:rPr>
              <a:t>: 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avant </a:t>
            </a:r>
            <a:r>
              <a:rPr lang="fr-FR" sz="2800" dirty="0">
                <a:latin typeface="Times"/>
                <a:cs typeface="Times"/>
              </a:rPr>
              <a:t>d’engager le processus proposer les remises à niveau nécessaires, </a:t>
            </a:r>
            <a:endParaRPr lang="fr-FR" sz="2800" dirty="0" smtClean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a</a:t>
            </a:r>
            <a:r>
              <a:rPr lang="fr-FR" sz="2800" dirty="0" smtClean="0">
                <a:latin typeface="Times"/>
                <a:cs typeface="Times"/>
              </a:rPr>
              <a:t>dapter l’environnement </a:t>
            </a:r>
            <a:r>
              <a:rPr lang="fr-FR" sz="2800" dirty="0">
                <a:latin typeface="Times"/>
                <a:cs typeface="Times"/>
              </a:rPr>
              <a:t>à l’activité des </a:t>
            </a:r>
            <a:r>
              <a:rPr lang="fr-FR" sz="2800" dirty="0" smtClean="0">
                <a:latin typeface="Times"/>
                <a:cs typeface="Times"/>
              </a:rPr>
              <a:t>apprenants,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m</a:t>
            </a:r>
            <a:r>
              <a:rPr lang="fr-FR" sz="2800" dirty="0" smtClean="0">
                <a:latin typeface="Times"/>
                <a:cs typeface="Times"/>
              </a:rPr>
              <a:t>ettre en place une pédagogie différenciée ou individualisée,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p</a:t>
            </a:r>
            <a:r>
              <a:rPr lang="fr-FR" sz="2800" dirty="0" smtClean="0">
                <a:latin typeface="Times"/>
                <a:cs typeface="Times"/>
              </a:rPr>
              <a:t>roposer des travaux personnels visant à palier les pré-requis manquants.</a:t>
            </a:r>
            <a:endParaRPr lang="fr-FR" sz="2800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Times"/>
                <a:cs typeface="Times"/>
              </a:rPr>
              <a:t>Les finalités des formes d’évaluation</a:t>
            </a:r>
            <a:r>
              <a:rPr lang="fr-FR" sz="3600" dirty="0">
                <a:latin typeface="Times"/>
                <a:cs typeface="Times"/>
              </a:rPr>
              <a:t> 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00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1511248"/>
            <a:ext cx="83348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Quelle </a:t>
            </a:r>
            <a:r>
              <a:rPr lang="fr-FR" sz="2800" dirty="0">
                <a:latin typeface="Times"/>
                <a:cs typeface="Times"/>
              </a:rPr>
              <a:t>est la finalité de la </a:t>
            </a:r>
            <a:r>
              <a:rPr lang="fr-FR" sz="2800" dirty="0" smtClean="0">
                <a:latin typeface="Times"/>
                <a:cs typeface="Times"/>
              </a:rPr>
              <a:t>démarche d’évaluation</a:t>
            </a:r>
            <a:r>
              <a:rPr lang="fr-FR" sz="2800" dirty="0">
                <a:latin typeface="Times"/>
                <a:cs typeface="Times"/>
              </a:rPr>
              <a:t> que l’on va entreprendre ?</a:t>
            </a:r>
            <a:endParaRPr lang="fr-FR" sz="2800" b="1" dirty="0">
              <a:latin typeface="Times"/>
              <a:cs typeface="Times"/>
            </a:endParaRPr>
          </a:p>
          <a:p>
            <a:pPr marL="457200" lvl="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Quel est le but de cette démarche ?</a:t>
            </a:r>
            <a:endParaRPr lang="fr-FR" sz="2800" b="1" dirty="0">
              <a:latin typeface="Times"/>
              <a:cs typeface="Times"/>
            </a:endParaRPr>
          </a:p>
          <a:p>
            <a:pPr marL="457200" lvl="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Que veut-on vérifier ?</a:t>
            </a:r>
            <a:endParaRPr lang="fr-FR" sz="2800" b="1" dirty="0">
              <a:latin typeface="Times"/>
              <a:cs typeface="Times"/>
            </a:endParaRPr>
          </a:p>
          <a:p>
            <a:pPr marL="457200" lvl="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Pour qui évalue-t-on ?</a:t>
            </a:r>
            <a:endParaRPr lang="fr-FR" sz="2800" b="1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L’information que l’on obtiendra à la fin de la démarche d’évaluation  </a:t>
            </a:r>
            <a:r>
              <a:rPr lang="fr-FR" sz="2800" dirty="0" smtClean="0">
                <a:latin typeface="Times"/>
                <a:cs typeface="Times"/>
              </a:rPr>
              <a:t>:</a:t>
            </a:r>
            <a:endParaRPr lang="fr-FR" sz="2800" b="1" dirty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A quoi servira-t-</a:t>
            </a:r>
            <a:r>
              <a:rPr lang="fr-FR" sz="2800" dirty="0" smtClean="0">
                <a:latin typeface="Times"/>
                <a:cs typeface="Times"/>
              </a:rPr>
              <a:t>elle ?</a:t>
            </a:r>
            <a:endParaRPr lang="fr-FR" sz="2800" b="1" dirty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Comment </a:t>
            </a:r>
            <a:r>
              <a:rPr lang="fr-FR" sz="2800" dirty="0" smtClean="0">
                <a:latin typeface="Times"/>
                <a:cs typeface="Times"/>
              </a:rPr>
              <a:t>sera-t-elle utilisée ?</a:t>
            </a:r>
            <a:endParaRPr lang="fr-FR" sz="2800" b="1" dirty="0">
              <a:latin typeface="Times"/>
              <a:cs typeface="Times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Qui l’utilisera ?</a:t>
            </a:r>
            <a:endParaRPr lang="fr-FR" sz="2800" b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154" y="418116"/>
            <a:ext cx="8236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Times"/>
                <a:cs typeface="Times"/>
              </a:rPr>
              <a:t>Quelques questions clefs à se poser avant d’engager une démarche d’évaluation…</a:t>
            </a:r>
            <a:endParaRPr lang="fr-FR" sz="28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792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429" y="1244482"/>
            <a:ext cx="8660189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Arial"/>
              <a:buChar char="•"/>
            </a:pPr>
            <a:r>
              <a:rPr lang="fr-FR" sz="2800" b="1" dirty="0" smtClean="0">
                <a:latin typeface="Times"/>
                <a:cs typeface="Times"/>
              </a:rPr>
              <a:t>Continue</a:t>
            </a:r>
            <a:r>
              <a:rPr lang="fr-FR" sz="2800" dirty="0">
                <a:latin typeface="Times"/>
                <a:cs typeface="Times"/>
              </a:rPr>
              <a:t>, elle est conduite tout au long de la formation. </a:t>
            </a:r>
          </a:p>
          <a:p>
            <a:pPr marL="514350" indent="-514350" algn="just">
              <a:buFont typeface="Arial"/>
              <a:buChar char="•"/>
            </a:pPr>
            <a:r>
              <a:rPr lang="fr-FR" sz="2800" b="1" dirty="0">
                <a:latin typeface="Times"/>
                <a:cs typeface="Times"/>
              </a:rPr>
              <a:t>Dynamique</a:t>
            </a:r>
            <a:r>
              <a:rPr lang="fr-FR" sz="2800" dirty="0">
                <a:latin typeface="Times"/>
                <a:cs typeface="Times"/>
              </a:rPr>
              <a:t>, elle informe </a:t>
            </a:r>
            <a:r>
              <a:rPr lang="fr-FR" sz="2800" dirty="0" smtClean="0">
                <a:latin typeface="Times"/>
                <a:cs typeface="Times"/>
              </a:rPr>
              <a:t>l’apprenant </a:t>
            </a:r>
            <a:r>
              <a:rPr lang="fr-FR" sz="2800" dirty="0">
                <a:latin typeface="Times"/>
                <a:cs typeface="Times"/>
              </a:rPr>
              <a:t>en retour sur ce qu’il </a:t>
            </a:r>
            <a:r>
              <a:rPr lang="fr-FR" sz="2800" dirty="0" smtClean="0">
                <a:latin typeface="Times"/>
                <a:cs typeface="Times"/>
              </a:rPr>
              <a:t>apprend (réussites </a:t>
            </a:r>
            <a:r>
              <a:rPr lang="fr-FR" sz="2800" dirty="0">
                <a:latin typeface="Times"/>
                <a:cs typeface="Times"/>
              </a:rPr>
              <a:t>et é</a:t>
            </a:r>
            <a:r>
              <a:rPr lang="fr-FR" sz="2800" dirty="0" smtClean="0">
                <a:latin typeface="Times"/>
                <a:cs typeface="Times"/>
              </a:rPr>
              <a:t>checs), </a:t>
            </a:r>
            <a:r>
              <a:rPr lang="fr-FR" sz="2800" dirty="0">
                <a:latin typeface="Times"/>
                <a:cs typeface="Times"/>
              </a:rPr>
              <a:t>lui fournit de nouvelles </a:t>
            </a:r>
            <a:r>
              <a:rPr lang="fr-FR" sz="2800" dirty="0" smtClean="0">
                <a:latin typeface="Times"/>
                <a:cs typeface="Times"/>
              </a:rPr>
              <a:t>activités </a:t>
            </a:r>
            <a:r>
              <a:rPr lang="fr-FR" sz="2800" dirty="0">
                <a:latin typeface="Times"/>
                <a:cs typeface="Times"/>
              </a:rPr>
              <a:t>à accomplir. </a:t>
            </a:r>
          </a:p>
          <a:p>
            <a:pPr marL="514350" indent="-514350" algn="just">
              <a:buFont typeface="Arial"/>
              <a:buChar char="•"/>
            </a:pPr>
            <a:r>
              <a:rPr lang="fr-FR" sz="2800" b="1" dirty="0" smtClean="0">
                <a:latin typeface="Times"/>
                <a:cs typeface="Times"/>
              </a:rPr>
              <a:t>Limitée</a:t>
            </a:r>
            <a:r>
              <a:rPr lang="fr-FR" sz="2800" dirty="0" smtClean="0">
                <a:latin typeface="Times"/>
                <a:cs typeface="Times"/>
              </a:rPr>
              <a:t> </a:t>
            </a:r>
            <a:r>
              <a:rPr lang="fr-FR" sz="2800" dirty="0">
                <a:latin typeface="Times"/>
                <a:cs typeface="Times"/>
              </a:rPr>
              <a:t>à certains </a:t>
            </a:r>
            <a:r>
              <a:rPr lang="fr-FR" sz="2800" dirty="0" smtClean="0">
                <a:latin typeface="Times"/>
                <a:cs typeface="Times"/>
              </a:rPr>
              <a:t>objectifs.</a:t>
            </a:r>
          </a:p>
          <a:p>
            <a:pPr marL="514350" indent="-514350" algn="just">
              <a:buFont typeface="Arial"/>
              <a:buChar char="•"/>
            </a:pPr>
            <a:r>
              <a:rPr lang="fr-FR" sz="2800" b="1" dirty="0" smtClean="0">
                <a:latin typeface="Times"/>
                <a:cs typeface="Times"/>
              </a:rPr>
              <a:t>Opérationnelle</a:t>
            </a:r>
            <a:r>
              <a:rPr lang="fr-FR" sz="2800" dirty="0">
                <a:latin typeface="Times"/>
                <a:cs typeface="Times"/>
              </a:rPr>
              <a:t>, car elle permet de </a:t>
            </a:r>
            <a:r>
              <a:rPr lang="fr-FR" sz="2800" dirty="0" smtClean="0">
                <a:latin typeface="Times"/>
                <a:cs typeface="Times"/>
              </a:rPr>
              <a:t>s’arrêter </a:t>
            </a:r>
            <a:r>
              <a:rPr lang="fr-FR" sz="2800" dirty="0">
                <a:latin typeface="Times"/>
                <a:cs typeface="Times"/>
              </a:rPr>
              <a:t>au moment des </a:t>
            </a:r>
            <a:r>
              <a:rPr lang="fr-FR" sz="2800" dirty="0" smtClean="0">
                <a:latin typeface="Times"/>
                <a:cs typeface="Times"/>
              </a:rPr>
              <a:t>difficultés </a:t>
            </a:r>
            <a:r>
              <a:rPr lang="fr-FR" sz="2800" dirty="0">
                <a:latin typeface="Times"/>
                <a:cs typeface="Times"/>
              </a:rPr>
              <a:t>et </a:t>
            </a:r>
            <a:r>
              <a:rPr lang="fr-FR" sz="2800" dirty="0" smtClean="0">
                <a:latin typeface="Times"/>
                <a:cs typeface="Times"/>
              </a:rPr>
              <a:t>d’intervenir </a:t>
            </a:r>
            <a:r>
              <a:rPr lang="fr-FR" sz="2800" dirty="0">
                <a:latin typeface="Times"/>
                <a:cs typeface="Times"/>
              </a:rPr>
              <a:t>de </a:t>
            </a:r>
            <a:r>
              <a:rPr lang="fr-FR" sz="2800" dirty="0" smtClean="0">
                <a:latin typeface="Times"/>
                <a:cs typeface="Times"/>
              </a:rPr>
              <a:t>manière </a:t>
            </a:r>
            <a:r>
              <a:rPr lang="fr-FR" sz="2800" dirty="0">
                <a:latin typeface="Times"/>
                <a:cs typeface="Times"/>
              </a:rPr>
              <a:t>e</a:t>
            </a:r>
            <a:r>
              <a:rPr lang="fr-FR" sz="2800" dirty="0" smtClean="0">
                <a:latin typeface="Times"/>
                <a:cs typeface="Times"/>
              </a:rPr>
              <a:t>fficace </a:t>
            </a:r>
            <a:r>
              <a:rPr lang="fr-FR" sz="2800" dirty="0">
                <a:latin typeface="Times"/>
                <a:cs typeface="Times"/>
              </a:rPr>
              <a:t>à propos des notions non </a:t>
            </a:r>
            <a:r>
              <a:rPr lang="fr-FR" sz="2800" dirty="0" smtClean="0">
                <a:latin typeface="Times"/>
                <a:cs typeface="Times"/>
              </a:rPr>
              <a:t>comprises ou des opérations mentales non maitrisées. </a:t>
            </a:r>
            <a:endParaRPr lang="fr-FR" sz="2800" dirty="0">
              <a:latin typeface="Times"/>
              <a:cs typeface="Times"/>
            </a:endParaRPr>
          </a:p>
          <a:p>
            <a:pPr marL="514350" indent="-514350" algn="just">
              <a:buFont typeface="Arial"/>
              <a:buChar char="•"/>
            </a:pPr>
            <a:r>
              <a:rPr lang="fr-FR" sz="2800" b="1" dirty="0">
                <a:latin typeface="Times"/>
                <a:cs typeface="Times"/>
              </a:rPr>
              <a:t>Economique</a:t>
            </a:r>
            <a:r>
              <a:rPr lang="fr-FR" sz="2800" dirty="0">
                <a:latin typeface="Times"/>
                <a:cs typeface="Times"/>
              </a:rPr>
              <a:t>, car </a:t>
            </a:r>
            <a:r>
              <a:rPr lang="fr-FR" sz="2800" dirty="0" smtClean="0">
                <a:latin typeface="Times"/>
                <a:cs typeface="Times"/>
              </a:rPr>
              <a:t>elle </a:t>
            </a:r>
            <a:r>
              <a:rPr lang="fr-FR" sz="2800" dirty="0">
                <a:latin typeface="Times"/>
                <a:cs typeface="Times"/>
              </a:rPr>
              <a:t>n’impose pas des retours en </a:t>
            </a:r>
            <a:r>
              <a:rPr lang="fr-FR" sz="2800" dirty="0" smtClean="0">
                <a:latin typeface="Times"/>
                <a:cs typeface="Times"/>
              </a:rPr>
              <a:t>arrière </a:t>
            </a:r>
            <a:r>
              <a:rPr lang="fr-FR" sz="2800" dirty="0">
                <a:latin typeface="Times"/>
                <a:cs typeface="Times"/>
              </a:rPr>
              <a:t>sur des </a:t>
            </a:r>
            <a:r>
              <a:rPr lang="fr-FR" sz="2800" dirty="0" smtClean="0">
                <a:latin typeface="Times"/>
                <a:cs typeface="Times"/>
              </a:rPr>
              <a:t>pans entiers de progression </a:t>
            </a:r>
            <a:r>
              <a:rPr lang="fr-FR" sz="2800" dirty="0">
                <a:latin typeface="Times"/>
                <a:cs typeface="Times"/>
              </a:rPr>
              <a:t>en cas de </a:t>
            </a:r>
            <a:r>
              <a:rPr lang="fr-FR" sz="2800" dirty="0" smtClean="0">
                <a:latin typeface="Times"/>
                <a:cs typeface="Times"/>
              </a:rPr>
              <a:t>difficultés.</a:t>
            </a:r>
            <a:endParaRPr lang="fr-FR" sz="2800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Times"/>
                <a:cs typeface="Times"/>
              </a:rPr>
              <a:t>L’évaluation formative : ses caractéristiques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805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1355370"/>
            <a:ext cx="833486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Arial"/>
              <a:buChar char="•"/>
            </a:pPr>
            <a:r>
              <a:rPr lang="fr-FR" sz="2800" b="1" dirty="0">
                <a:latin typeface="Times"/>
                <a:cs typeface="Times"/>
              </a:rPr>
              <a:t>Transparente</a:t>
            </a:r>
            <a:r>
              <a:rPr lang="fr-FR" sz="2800" dirty="0">
                <a:latin typeface="Times"/>
                <a:cs typeface="Times"/>
              </a:rPr>
              <a:t>, elle </a:t>
            </a:r>
            <a:r>
              <a:rPr lang="fr-FR" sz="2800" dirty="0" smtClean="0">
                <a:latin typeface="Times"/>
                <a:cs typeface="Times"/>
              </a:rPr>
              <a:t>précise </a:t>
            </a:r>
            <a:r>
              <a:rPr lang="fr-FR" sz="2800" dirty="0">
                <a:latin typeface="Times"/>
                <a:cs typeface="Times"/>
              </a:rPr>
              <a:t>clairement la </a:t>
            </a:r>
            <a:r>
              <a:rPr lang="fr-FR" sz="2800" dirty="0" smtClean="0">
                <a:latin typeface="Times"/>
                <a:cs typeface="Times"/>
              </a:rPr>
              <a:t>tâche attendue.</a:t>
            </a:r>
          </a:p>
          <a:p>
            <a:pPr marL="514350" indent="-514350" algn="just">
              <a:buFont typeface="Arial"/>
              <a:buChar char="•"/>
            </a:pPr>
            <a:r>
              <a:rPr lang="fr-FR" sz="2800" b="1" dirty="0" smtClean="0">
                <a:latin typeface="Times"/>
                <a:cs typeface="Times"/>
              </a:rPr>
              <a:t>Optimiste</a:t>
            </a:r>
            <a:r>
              <a:rPr lang="fr-FR" sz="2800" dirty="0">
                <a:latin typeface="Times"/>
                <a:cs typeface="Times"/>
              </a:rPr>
              <a:t>, elle porte en elle </a:t>
            </a:r>
            <a:r>
              <a:rPr lang="fr-FR" sz="2800" dirty="0" smtClean="0">
                <a:latin typeface="Times"/>
                <a:cs typeface="Times"/>
              </a:rPr>
              <a:t>l’idée </a:t>
            </a:r>
            <a:r>
              <a:rPr lang="fr-FR" sz="2800" dirty="0">
                <a:latin typeface="Times"/>
                <a:cs typeface="Times"/>
              </a:rPr>
              <a:t>que tous les </a:t>
            </a:r>
            <a:r>
              <a:rPr lang="fr-FR" sz="2800" dirty="0" smtClean="0">
                <a:latin typeface="Times"/>
                <a:cs typeface="Times"/>
              </a:rPr>
              <a:t>apprenant </a:t>
            </a:r>
            <a:r>
              <a:rPr lang="fr-FR" sz="2800" dirty="0">
                <a:latin typeface="Times"/>
                <a:cs typeface="Times"/>
              </a:rPr>
              <a:t>doivent pouvoir </a:t>
            </a:r>
            <a:r>
              <a:rPr lang="fr-FR" sz="2800" dirty="0" smtClean="0">
                <a:latin typeface="Times"/>
                <a:cs typeface="Times"/>
              </a:rPr>
              <a:t>réussir </a:t>
            </a:r>
            <a:r>
              <a:rPr lang="fr-FR" sz="2800" dirty="0">
                <a:latin typeface="Times"/>
                <a:cs typeface="Times"/>
              </a:rPr>
              <a:t>pour </a:t>
            </a:r>
            <a:r>
              <a:rPr lang="fr-FR" sz="2800" dirty="0" smtClean="0">
                <a:latin typeface="Times"/>
                <a:cs typeface="Times"/>
              </a:rPr>
              <a:t>peu </a:t>
            </a:r>
            <a:r>
              <a:rPr lang="fr-FR" sz="2800" dirty="0">
                <a:latin typeface="Times"/>
                <a:cs typeface="Times"/>
              </a:rPr>
              <a:t>que l’on s’adapte à leur rythme personnel. </a:t>
            </a:r>
          </a:p>
          <a:p>
            <a:pPr marL="514350" indent="-514350" algn="just">
              <a:buFont typeface="Arial"/>
              <a:buChar char="•"/>
            </a:pPr>
            <a:r>
              <a:rPr lang="fr-FR" sz="2800" b="1" dirty="0">
                <a:latin typeface="Times"/>
                <a:cs typeface="Times"/>
              </a:rPr>
              <a:t>Exigeante</a:t>
            </a:r>
            <a:r>
              <a:rPr lang="fr-FR" sz="2800" dirty="0">
                <a:latin typeface="Times"/>
                <a:cs typeface="Times"/>
              </a:rPr>
              <a:t>, elle </a:t>
            </a:r>
            <a:r>
              <a:rPr lang="fr-FR" sz="2800" dirty="0" smtClean="0">
                <a:latin typeface="Times"/>
                <a:cs typeface="Times"/>
              </a:rPr>
              <a:t>nécessite </a:t>
            </a:r>
            <a:r>
              <a:rPr lang="fr-FR" sz="2800" dirty="0">
                <a:latin typeface="Times"/>
                <a:cs typeface="Times"/>
              </a:rPr>
              <a:t>une </a:t>
            </a:r>
            <a:r>
              <a:rPr lang="fr-FR" sz="2800" i="1" dirty="0" smtClean="0">
                <a:latin typeface="Times"/>
                <a:cs typeface="Times"/>
              </a:rPr>
              <a:t>planification des apprentissages et un </a:t>
            </a:r>
            <a:r>
              <a:rPr lang="fr-FR" sz="2800" i="1" dirty="0">
                <a:latin typeface="Times"/>
                <a:cs typeface="Times"/>
              </a:rPr>
              <a:t>travail </a:t>
            </a:r>
            <a:r>
              <a:rPr lang="fr-FR" sz="2800" i="1" dirty="0" smtClean="0">
                <a:latin typeface="Times"/>
                <a:cs typeface="Times"/>
              </a:rPr>
              <a:t>préparatoire conséquent</a:t>
            </a:r>
            <a:r>
              <a:rPr lang="fr-FR" sz="2800" dirty="0" smtClean="0">
                <a:latin typeface="Times"/>
                <a:cs typeface="Times"/>
              </a:rPr>
              <a:t>. </a:t>
            </a:r>
            <a:endParaRPr lang="fr-FR" sz="2800" dirty="0">
              <a:latin typeface="Times"/>
              <a:cs typeface="Times"/>
            </a:endParaRPr>
          </a:p>
          <a:p>
            <a:pPr marL="514350" indent="-514350" algn="just">
              <a:buFont typeface="Arial"/>
              <a:buChar char="•"/>
            </a:pPr>
            <a:r>
              <a:rPr lang="fr-FR" sz="2800" b="1" dirty="0">
                <a:latin typeface="Times"/>
                <a:cs typeface="Times"/>
              </a:rPr>
              <a:t>Perturbante</a:t>
            </a:r>
            <a:r>
              <a:rPr lang="fr-FR" sz="2800" dirty="0">
                <a:latin typeface="Times"/>
                <a:cs typeface="Times"/>
              </a:rPr>
              <a:t>, </a:t>
            </a:r>
            <a:r>
              <a:rPr lang="fr-FR" sz="2800" dirty="0" smtClean="0">
                <a:latin typeface="Times"/>
                <a:cs typeface="Times"/>
              </a:rPr>
              <a:t>pour le formateur comme pour l’apprenant souvent habitués </a:t>
            </a:r>
            <a:r>
              <a:rPr lang="fr-FR" sz="2800" dirty="0">
                <a:latin typeface="Times"/>
                <a:cs typeface="Times"/>
              </a:rPr>
              <a:t>à la notation </a:t>
            </a:r>
            <a:r>
              <a:rPr lang="fr-FR" sz="2800" dirty="0" smtClean="0">
                <a:latin typeface="Times"/>
                <a:cs typeface="Times"/>
              </a:rPr>
              <a:t>(perte des repères traditionnels). </a:t>
            </a:r>
            <a:endParaRPr lang="fr-FR" sz="2800" dirty="0">
              <a:latin typeface="Times"/>
              <a:cs typeface="Times"/>
            </a:endParaRPr>
          </a:p>
          <a:p>
            <a:pPr marL="514350" indent="-514350" algn="just">
              <a:buFont typeface="Arial"/>
              <a:buChar char="•"/>
            </a:pPr>
            <a:r>
              <a:rPr lang="fr-FR" sz="2800" b="1" dirty="0">
                <a:latin typeface="Times"/>
                <a:cs typeface="Times"/>
              </a:rPr>
              <a:t>Contraignante</a:t>
            </a:r>
            <a:r>
              <a:rPr lang="fr-FR" sz="2800" dirty="0">
                <a:latin typeface="Times"/>
                <a:cs typeface="Times"/>
              </a:rPr>
              <a:t>, pour </a:t>
            </a:r>
            <a:r>
              <a:rPr lang="fr-FR" sz="2800" dirty="0" smtClean="0">
                <a:latin typeface="Times"/>
                <a:cs typeface="Times"/>
              </a:rPr>
              <a:t>l’apprenant qui </a:t>
            </a:r>
            <a:r>
              <a:rPr lang="fr-FR" sz="2800" dirty="0">
                <a:latin typeface="Times"/>
                <a:cs typeface="Times"/>
              </a:rPr>
              <a:t>peut avoir l’impression </a:t>
            </a:r>
            <a:r>
              <a:rPr lang="fr-FR" sz="2800" dirty="0" smtClean="0">
                <a:latin typeface="Times"/>
                <a:cs typeface="Times"/>
              </a:rPr>
              <a:t>d’être mis “en observation”. </a:t>
            </a:r>
            <a:endParaRPr lang="fr-FR" sz="2800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550" y="75055"/>
            <a:ext cx="8236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Times"/>
                <a:cs typeface="Times"/>
              </a:rPr>
              <a:t>L’évaluation formative : ses caractéristiques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929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1164288"/>
            <a:ext cx="833486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fr-FR" sz="2800" b="1" dirty="0">
                <a:latin typeface="Times"/>
                <a:cs typeface="Times"/>
              </a:rPr>
              <a:t>Formuler </a:t>
            </a:r>
            <a:r>
              <a:rPr lang="fr-FR" sz="2800" dirty="0" smtClean="0">
                <a:latin typeface="Times"/>
                <a:cs typeface="Times"/>
              </a:rPr>
              <a:t>les objectifs de manière </a:t>
            </a:r>
            <a:r>
              <a:rPr lang="fr-FR" sz="2800" dirty="0">
                <a:latin typeface="Times"/>
                <a:cs typeface="Times"/>
              </a:rPr>
              <a:t>à pouvoir les </a:t>
            </a:r>
            <a:r>
              <a:rPr lang="fr-FR" sz="2800" i="1" dirty="0" smtClean="0">
                <a:latin typeface="Times"/>
                <a:cs typeface="Times"/>
              </a:rPr>
              <a:t>opérationnaliser,</a:t>
            </a:r>
            <a:endParaRPr lang="fr-FR" sz="2800" i="1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b="1" dirty="0">
                <a:latin typeface="Times"/>
                <a:cs typeface="Times"/>
              </a:rPr>
              <a:t>Faire </a:t>
            </a:r>
            <a:r>
              <a:rPr lang="fr-FR" sz="2800" dirty="0">
                <a:latin typeface="Times"/>
                <a:cs typeface="Times"/>
              </a:rPr>
              <a:t>correspondre à chaque objectif ou ensemble d’objectifs des </a:t>
            </a:r>
            <a:r>
              <a:rPr lang="fr-FR" sz="2800" i="1" dirty="0" smtClean="0">
                <a:latin typeface="Times"/>
                <a:cs typeface="Times"/>
              </a:rPr>
              <a:t>situations d’apprentissage spécifiques</a:t>
            </a:r>
            <a:r>
              <a:rPr lang="fr-FR" sz="2800" dirty="0" smtClean="0">
                <a:latin typeface="Times"/>
                <a:cs typeface="Times"/>
              </a:rPr>
              <a:t>. 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b="1" dirty="0" smtClean="0">
                <a:latin typeface="Times"/>
                <a:cs typeface="Times"/>
              </a:rPr>
              <a:t>Construire </a:t>
            </a:r>
            <a:r>
              <a:rPr lang="fr-FR" sz="2800" dirty="0" smtClean="0">
                <a:latin typeface="Times"/>
                <a:cs typeface="Times"/>
              </a:rPr>
              <a:t>pour chacune de ces situations des évaluations permettant aux apprenant </a:t>
            </a:r>
            <a:r>
              <a:rPr lang="fr-FR" sz="2800" dirty="0">
                <a:latin typeface="Times"/>
                <a:cs typeface="Times"/>
              </a:rPr>
              <a:t>de </a:t>
            </a:r>
            <a:r>
              <a:rPr lang="fr-FR" sz="2800" i="1" dirty="0">
                <a:latin typeface="Times"/>
                <a:cs typeface="Times"/>
              </a:rPr>
              <a:t>faire la preuve de l’acquisition des </a:t>
            </a:r>
            <a:r>
              <a:rPr lang="fr-FR" sz="2800" i="1" dirty="0" smtClean="0">
                <a:latin typeface="Times"/>
                <a:cs typeface="Times"/>
              </a:rPr>
              <a:t>compétences</a:t>
            </a:r>
            <a:r>
              <a:rPr lang="fr-FR" sz="2800" dirty="0" smtClean="0">
                <a:latin typeface="Times"/>
                <a:cs typeface="Times"/>
              </a:rPr>
              <a:t> travaillées. 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b="1" dirty="0" smtClean="0">
                <a:latin typeface="Times"/>
                <a:cs typeface="Times"/>
              </a:rPr>
              <a:t>Préciser </a:t>
            </a:r>
            <a:r>
              <a:rPr lang="fr-FR" sz="2800" dirty="0">
                <a:latin typeface="Times"/>
                <a:cs typeface="Times"/>
              </a:rPr>
              <a:t>pour </a:t>
            </a:r>
            <a:r>
              <a:rPr lang="fr-FR" sz="2800" dirty="0" smtClean="0">
                <a:latin typeface="Times"/>
                <a:cs typeface="Times"/>
              </a:rPr>
              <a:t>chaque évaluation, </a:t>
            </a:r>
            <a:r>
              <a:rPr lang="fr-FR" sz="2800" dirty="0">
                <a:latin typeface="Times"/>
                <a:cs typeface="Times"/>
              </a:rPr>
              <a:t>les </a:t>
            </a:r>
            <a:r>
              <a:rPr lang="fr-FR" sz="2800" i="1" dirty="0">
                <a:latin typeface="Times"/>
                <a:cs typeface="Times"/>
              </a:rPr>
              <a:t>conditions de </a:t>
            </a:r>
            <a:r>
              <a:rPr lang="fr-FR" sz="2800" i="1" dirty="0" smtClean="0">
                <a:latin typeface="Times"/>
                <a:cs typeface="Times"/>
              </a:rPr>
              <a:t>réalisation </a:t>
            </a:r>
            <a:r>
              <a:rPr lang="fr-FR" sz="2800" i="1" dirty="0">
                <a:latin typeface="Times"/>
                <a:cs typeface="Times"/>
              </a:rPr>
              <a:t>et les </a:t>
            </a:r>
            <a:r>
              <a:rPr lang="fr-FR" sz="2800" i="1" dirty="0" smtClean="0">
                <a:latin typeface="Times"/>
                <a:cs typeface="Times"/>
              </a:rPr>
              <a:t>niveau</a:t>
            </a:r>
            <a:r>
              <a:rPr lang="fr-FR" sz="2800" i="1" dirty="0">
                <a:latin typeface="Times"/>
                <a:cs typeface="Times"/>
              </a:rPr>
              <a:t>x</a:t>
            </a:r>
            <a:r>
              <a:rPr lang="fr-FR" sz="2800" i="1" dirty="0" smtClean="0">
                <a:latin typeface="Times"/>
                <a:cs typeface="Times"/>
              </a:rPr>
              <a:t> </a:t>
            </a:r>
            <a:r>
              <a:rPr lang="fr-FR" sz="2800" i="1" dirty="0">
                <a:latin typeface="Times"/>
                <a:cs typeface="Times"/>
              </a:rPr>
              <a:t>de la performance.</a:t>
            </a:r>
            <a:r>
              <a:rPr lang="fr-FR" sz="2800" dirty="0">
                <a:latin typeface="Times"/>
                <a:cs typeface="Times"/>
              </a:rPr>
              <a:t> 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b="1" dirty="0">
                <a:latin typeface="Times"/>
                <a:cs typeface="Times"/>
              </a:rPr>
              <a:t>Communiquer </a:t>
            </a:r>
            <a:r>
              <a:rPr lang="fr-FR" sz="2800" dirty="0" smtClean="0">
                <a:latin typeface="Times"/>
                <a:cs typeface="Times"/>
              </a:rPr>
              <a:t>à l’apprenant </a:t>
            </a:r>
            <a:r>
              <a:rPr lang="fr-FR" sz="2800" i="1" dirty="0">
                <a:latin typeface="Times"/>
                <a:cs typeface="Times"/>
              </a:rPr>
              <a:t>les </a:t>
            </a:r>
            <a:r>
              <a:rPr lang="fr-FR" sz="2800" i="1" dirty="0" smtClean="0">
                <a:latin typeface="Times"/>
                <a:cs typeface="Times"/>
              </a:rPr>
              <a:t>résultats en </a:t>
            </a:r>
            <a:r>
              <a:rPr lang="fr-FR" sz="2800" i="1" dirty="0">
                <a:latin typeface="Times"/>
                <a:cs typeface="Times"/>
              </a:rPr>
              <a:t>ayant soin de les </a:t>
            </a:r>
            <a:r>
              <a:rPr lang="fr-FR" sz="2800" i="1" dirty="0" smtClean="0">
                <a:latin typeface="Times"/>
                <a:cs typeface="Times"/>
              </a:rPr>
              <a:t>expliciter.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b="1" dirty="0" smtClean="0">
                <a:latin typeface="Times"/>
                <a:cs typeface="Times"/>
              </a:rPr>
              <a:t>Décider </a:t>
            </a:r>
            <a:r>
              <a:rPr lang="fr-FR" sz="2800" dirty="0">
                <a:latin typeface="Times"/>
                <a:cs typeface="Times"/>
              </a:rPr>
              <a:t>d’actions correctives.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550" y="-13423"/>
            <a:ext cx="8236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Times"/>
                <a:cs typeface="Times"/>
              </a:rPr>
              <a:t>L’évaluation formative : ses conditions de réalisation.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294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1312" y="632908"/>
            <a:ext cx="8334863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i="1" dirty="0">
                <a:latin typeface="Times"/>
                <a:cs typeface="Times"/>
              </a:rPr>
              <a:t>En plus des visées de l'évaluation formative (adapter le dispositif à la réalité des apprentissages des apprenants), elle </a:t>
            </a:r>
            <a:r>
              <a:rPr lang="fr-FR" sz="2800" i="1" dirty="0" smtClean="0">
                <a:latin typeface="Times"/>
                <a:cs typeface="Times"/>
              </a:rPr>
              <a:t>met </a:t>
            </a:r>
            <a:r>
              <a:rPr lang="fr-FR" sz="2800" i="1" dirty="0">
                <a:latin typeface="Times"/>
                <a:cs typeface="Times"/>
              </a:rPr>
              <a:t>l'accent sur </a:t>
            </a:r>
            <a:r>
              <a:rPr lang="fr-FR" sz="2800" i="1" dirty="0" smtClean="0">
                <a:latin typeface="Times"/>
                <a:cs typeface="Times"/>
              </a:rPr>
              <a:t>:</a:t>
            </a:r>
          </a:p>
          <a:p>
            <a:pPr algn="just"/>
            <a:endParaRPr lang="fr-FR" sz="2800" dirty="0">
              <a:latin typeface="Times"/>
              <a:cs typeface="Times"/>
            </a:endParaRPr>
          </a:p>
          <a:p>
            <a:pPr marL="457200" lvl="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la </a:t>
            </a:r>
            <a:r>
              <a:rPr lang="fr-FR" sz="2800" i="1" dirty="0">
                <a:latin typeface="Times"/>
                <a:cs typeface="Times"/>
              </a:rPr>
              <a:t>représentation des buts, des objectifs </a:t>
            </a:r>
            <a:r>
              <a:rPr lang="fr-FR" sz="2800" dirty="0">
                <a:latin typeface="Times"/>
                <a:cs typeface="Times"/>
              </a:rPr>
              <a:t>par l'apprenant, ainsi que </a:t>
            </a:r>
            <a:r>
              <a:rPr lang="fr-FR" sz="2800" i="1" dirty="0">
                <a:latin typeface="Times"/>
                <a:cs typeface="Times"/>
              </a:rPr>
              <a:t>la représentation des propriétés des objets</a:t>
            </a:r>
            <a:r>
              <a:rPr lang="fr-FR" sz="2800" dirty="0">
                <a:latin typeface="Times"/>
                <a:cs typeface="Times"/>
              </a:rPr>
              <a:t> sur lesquels il doit agir pour atteindre le but </a:t>
            </a:r>
            <a:r>
              <a:rPr lang="fr-FR" sz="2800" dirty="0" smtClean="0">
                <a:latin typeface="Times"/>
                <a:cs typeface="Times"/>
              </a:rPr>
              <a:t>;</a:t>
            </a:r>
          </a:p>
          <a:p>
            <a:pPr lvl="0" algn="just"/>
            <a:endParaRPr lang="fr-FR" sz="2800" dirty="0">
              <a:latin typeface="Times"/>
              <a:cs typeface="Times"/>
            </a:endParaRPr>
          </a:p>
          <a:p>
            <a:pPr marL="457200" lvl="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la </a:t>
            </a:r>
            <a:r>
              <a:rPr lang="fr-FR" sz="2800" i="1" dirty="0">
                <a:latin typeface="Times"/>
                <a:cs typeface="Times"/>
              </a:rPr>
              <a:t>représentation anticipatrice de la planification de l'action </a:t>
            </a:r>
            <a:r>
              <a:rPr lang="fr-FR" sz="2800" dirty="0">
                <a:latin typeface="Times"/>
                <a:cs typeface="Times"/>
              </a:rPr>
              <a:t>(démarches à suivre, étapes intermédiaires, résultats des </a:t>
            </a:r>
            <a:r>
              <a:rPr lang="fr-FR" sz="2800" dirty="0" smtClean="0">
                <a:latin typeface="Times"/>
                <a:cs typeface="Times"/>
              </a:rPr>
              <a:t>opérations, </a:t>
            </a:r>
            <a:r>
              <a:rPr lang="fr-FR" sz="2800" dirty="0">
                <a:latin typeface="Times"/>
                <a:cs typeface="Times"/>
              </a:rPr>
              <a:t>…) par l'apprenant, ainsi que les </a:t>
            </a:r>
            <a:r>
              <a:rPr lang="fr-FR" sz="2800" i="1" dirty="0">
                <a:latin typeface="Times"/>
                <a:cs typeface="Times"/>
              </a:rPr>
              <a:t>régulations </a:t>
            </a:r>
            <a:r>
              <a:rPr lang="fr-FR" sz="2800" dirty="0">
                <a:latin typeface="Times"/>
                <a:cs typeface="Times"/>
              </a:rPr>
              <a:t>possibles à mettre en œuvre </a:t>
            </a:r>
            <a:r>
              <a:rPr lang="fr-FR" sz="2800" dirty="0" smtClean="0">
                <a:latin typeface="Times"/>
                <a:cs typeface="Times"/>
              </a:rPr>
              <a:t>;</a:t>
            </a:r>
            <a:r>
              <a:rPr lang="fr-FR" sz="2800" dirty="0">
                <a:latin typeface="Times"/>
                <a:cs typeface="Times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550" y="-13423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Times"/>
                <a:cs typeface="Times"/>
              </a:rPr>
              <a:t>L’évaluation formatrice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532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1312" y="923194"/>
            <a:ext cx="83348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/>
              <a:buChar char="•"/>
            </a:pPr>
            <a:r>
              <a:rPr lang="fr-FR" sz="2800" i="1" dirty="0">
                <a:latin typeface="Times"/>
                <a:cs typeface="Times"/>
              </a:rPr>
              <a:t>l'appropriation des indicateurs et des </a:t>
            </a:r>
            <a:r>
              <a:rPr lang="fr-FR" sz="2800" i="1" dirty="0" smtClean="0">
                <a:latin typeface="Times"/>
                <a:cs typeface="Times"/>
              </a:rPr>
              <a:t>critères par les apprenants </a:t>
            </a:r>
            <a:r>
              <a:rPr lang="fr-FR" sz="2800" dirty="0">
                <a:latin typeface="Times"/>
                <a:cs typeface="Times"/>
              </a:rPr>
              <a:t>(pertinence, complétude, exactitude, originalité, volume des connaissances ou des idées, …) de réalisation de la tâche à accomplir dans la situation </a:t>
            </a:r>
            <a:r>
              <a:rPr lang="fr-FR" sz="2800" dirty="0" smtClean="0">
                <a:latin typeface="Times"/>
                <a:cs typeface="Times"/>
              </a:rPr>
              <a:t>déterminée,</a:t>
            </a:r>
          </a:p>
          <a:p>
            <a:pPr lvl="0" algn="just"/>
            <a:endParaRPr lang="fr-FR" sz="2800" dirty="0" smtClean="0">
              <a:latin typeface="Times"/>
              <a:cs typeface="Times"/>
            </a:endParaRPr>
          </a:p>
          <a:p>
            <a:pPr marL="457200" lvl="0" indent="-457200" algn="just">
              <a:buFont typeface="Arial"/>
              <a:buChar char="•"/>
            </a:pPr>
            <a:r>
              <a:rPr lang="fr-FR" sz="2800" i="1" dirty="0" smtClean="0">
                <a:latin typeface="Times"/>
                <a:cs typeface="Times"/>
              </a:rPr>
              <a:t>l'auto</a:t>
            </a:r>
            <a:r>
              <a:rPr lang="fr-FR" sz="2800" i="1" dirty="0">
                <a:latin typeface="Times"/>
                <a:cs typeface="Times"/>
              </a:rPr>
              <a:t>-gestion de ses erreurs par l'apprenant</a:t>
            </a:r>
            <a:r>
              <a:rPr lang="fr-FR" sz="2800" dirty="0">
                <a:latin typeface="Times"/>
                <a:cs typeface="Times"/>
              </a:rPr>
              <a:t> lors de l'exécution, à l'aide d'une observation </a:t>
            </a:r>
            <a:r>
              <a:rPr lang="fr-FR" sz="2800" dirty="0" smtClean="0">
                <a:latin typeface="Times"/>
                <a:cs typeface="Times"/>
              </a:rPr>
              <a:t>critériée </a:t>
            </a:r>
            <a:r>
              <a:rPr lang="fr-FR" sz="2800" dirty="0">
                <a:latin typeface="Times"/>
                <a:cs typeface="Times"/>
              </a:rPr>
              <a:t>du déroulement de l'action </a:t>
            </a:r>
            <a:r>
              <a:rPr lang="fr-FR" sz="2800" dirty="0" smtClean="0">
                <a:latin typeface="Times"/>
                <a:cs typeface="Times"/>
              </a:rPr>
              <a:t>(</a:t>
            </a:r>
            <a:r>
              <a:rPr lang="fr-FR" sz="2800" i="1" dirty="0" smtClean="0">
                <a:latin typeface="Times"/>
                <a:cs typeface="Times"/>
              </a:rPr>
              <a:t>cf. </a:t>
            </a:r>
            <a:r>
              <a:rPr lang="fr-FR" sz="2800" dirty="0" smtClean="0">
                <a:latin typeface="Times"/>
                <a:cs typeface="Times"/>
              </a:rPr>
              <a:t>réflexivité : agir </a:t>
            </a:r>
            <a:r>
              <a:rPr lang="fr-FR" sz="2800" dirty="0">
                <a:latin typeface="Times"/>
                <a:cs typeface="Times"/>
              </a:rPr>
              <a:t>et se regarder agir !).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550" y="-13423"/>
            <a:ext cx="8236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Times"/>
                <a:cs typeface="Times"/>
              </a:rPr>
              <a:t>L’évaluation formatrice</a:t>
            </a:r>
            <a:endParaRPr lang="fr-FR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80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8966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2531105"/>
            <a:ext cx="83348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Comment la </a:t>
            </a:r>
            <a:r>
              <a:rPr lang="fr-FR" sz="2800" dirty="0">
                <a:latin typeface="Times"/>
                <a:cs typeface="Times"/>
              </a:rPr>
              <a:t>personne </a:t>
            </a:r>
            <a:r>
              <a:rPr lang="fr-FR" sz="2800" dirty="0" smtClean="0">
                <a:latin typeface="Times"/>
                <a:cs typeface="Times"/>
              </a:rPr>
              <a:t>(ou le groupe) dont on évalue les productions pourra-t-elle </a:t>
            </a:r>
            <a:r>
              <a:rPr lang="fr-FR" sz="2800" dirty="0">
                <a:latin typeface="Times"/>
                <a:cs typeface="Times"/>
              </a:rPr>
              <a:t>vérifier que les informations obtenues ont bien été utilisées selon les </a:t>
            </a:r>
            <a:r>
              <a:rPr lang="fr-FR" sz="2800" dirty="0" smtClean="0">
                <a:latin typeface="Times"/>
                <a:cs typeface="Times"/>
              </a:rPr>
              <a:t>objectifs de départ ?</a:t>
            </a:r>
          </a:p>
          <a:p>
            <a:pPr algn="just"/>
            <a:endParaRPr lang="fr-FR" sz="2800" b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154" y="418116"/>
            <a:ext cx="8236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Times"/>
                <a:cs typeface="Times"/>
              </a:rPr>
              <a:t>Quelques questions clefs à se poser avant d’engager une démarche d’évaluation…</a:t>
            </a:r>
            <a:endParaRPr lang="fr-FR" sz="28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252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980" y="220264"/>
            <a:ext cx="82362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Times"/>
                <a:cs typeface="Times"/>
              </a:rPr>
              <a:t>La structure d’une démarche d’évaluation</a:t>
            </a:r>
            <a:endParaRPr lang="fr-FR" sz="3200" b="1" dirty="0">
              <a:latin typeface="Times"/>
              <a:cs typeface="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473" y="2559366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"/>
                <a:cs typeface="Times"/>
              </a:rPr>
              <a:t>I - Intention de savoir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3191370"/>
            <a:ext cx="3160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"/>
                <a:cs typeface="Times"/>
              </a:rPr>
              <a:t>II - Mises en situations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858" y="3705999"/>
            <a:ext cx="3613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"/>
                <a:cs typeface="Times"/>
              </a:rPr>
              <a:t>III - Prises d'informations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4320168"/>
            <a:ext cx="2829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"/>
                <a:cs typeface="Times"/>
              </a:rPr>
              <a:t>IV – Interprétations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2480" y="4851627"/>
            <a:ext cx="2111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"/>
                <a:cs typeface="Times"/>
              </a:rPr>
              <a:t>V – Jugements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7800" y="5567864"/>
            <a:ext cx="2239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"/>
                <a:cs typeface="Times"/>
              </a:rPr>
              <a:t>VI </a:t>
            </a:r>
            <a:r>
              <a:rPr lang="fr-FR" sz="2400" b="1" dirty="0">
                <a:latin typeface="Times"/>
                <a:cs typeface="Times"/>
              </a:rPr>
              <a:t>– Décisions</a:t>
            </a:r>
          </a:p>
        </p:txBody>
      </p:sp>
      <p:sp>
        <p:nvSpPr>
          <p:cNvPr id="12" name="Flèche courbée vers la gauche 11"/>
          <p:cNvSpPr/>
          <p:nvPr/>
        </p:nvSpPr>
        <p:spPr>
          <a:xfrm>
            <a:off x="1734621" y="6129635"/>
            <a:ext cx="1929134" cy="461665"/>
          </a:xfrm>
          <a:prstGeom prst="curvedLeftArrow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"/>
                <a:cs typeface="Times"/>
              </a:rPr>
              <a:t>VII – Actions</a:t>
            </a:r>
          </a:p>
        </p:txBody>
      </p:sp>
      <p:sp>
        <p:nvSpPr>
          <p:cNvPr id="26" name="Virage 25"/>
          <p:cNvSpPr/>
          <p:nvPr/>
        </p:nvSpPr>
        <p:spPr>
          <a:xfrm>
            <a:off x="135917" y="2662637"/>
            <a:ext cx="468237" cy="346699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208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9" name="Virage 28"/>
          <p:cNvSpPr/>
          <p:nvPr/>
        </p:nvSpPr>
        <p:spPr>
          <a:xfrm rot="16200000">
            <a:off x="682363" y="5425601"/>
            <a:ext cx="475866" cy="168372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32858" y="805040"/>
            <a:ext cx="87571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latin typeface="Times"/>
                <a:cs typeface="Times"/>
              </a:rPr>
              <a:t>Communication </a:t>
            </a:r>
            <a:r>
              <a:rPr lang="fr-FR" sz="2400" b="1" i="1" dirty="0" smtClean="0">
                <a:latin typeface="Times"/>
                <a:cs typeface="Times"/>
              </a:rPr>
              <a:t>élevée </a:t>
            </a:r>
            <a:r>
              <a:rPr lang="fr-FR" sz="2400" b="1" i="1" dirty="0">
                <a:latin typeface="Times"/>
                <a:cs typeface="Times"/>
              </a:rPr>
              <a:t>- Partage possible des </a:t>
            </a:r>
            <a:r>
              <a:rPr lang="fr-FR" sz="2400" b="1" i="1" dirty="0" smtClean="0">
                <a:latin typeface="Times"/>
                <a:cs typeface="Times"/>
              </a:rPr>
              <a:t>responsabilités </a:t>
            </a:r>
            <a:r>
              <a:rPr lang="fr-FR" sz="2400" b="1" i="1" dirty="0">
                <a:latin typeface="Times"/>
                <a:cs typeface="Times"/>
              </a:rPr>
              <a:t>avec l'apprenant - Logique d'acteurs </a:t>
            </a:r>
            <a:r>
              <a:rPr lang="fr-FR" sz="2400" b="1" i="1" dirty="0" smtClean="0">
                <a:latin typeface="Times"/>
                <a:cs typeface="Times"/>
              </a:rPr>
              <a:t>coopérants </a:t>
            </a:r>
            <a:r>
              <a:rPr lang="fr-FR" sz="2400" b="1" i="1" dirty="0">
                <a:latin typeface="Times"/>
                <a:cs typeface="Times"/>
              </a:rPr>
              <a:t>- Relation </a:t>
            </a:r>
            <a:r>
              <a:rPr lang="fr-FR" sz="2400" b="1" i="1" dirty="0" smtClean="0">
                <a:latin typeface="Times"/>
                <a:cs typeface="Times"/>
              </a:rPr>
              <a:t>d’altérité - Relecture </a:t>
            </a:r>
            <a:r>
              <a:rPr lang="fr-FR" sz="2400" b="1" i="1" dirty="0">
                <a:latin typeface="Times"/>
                <a:cs typeface="Times"/>
              </a:rPr>
              <a:t>permanente du chemin parcouru, remise en perspective de celui à parcourir a</a:t>
            </a:r>
            <a:r>
              <a:rPr lang="fr-FR" sz="2400" b="1" i="1" dirty="0" smtClean="0">
                <a:latin typeface="Times"/>
                <a:cs typeface="Times"/>
              </a:rPr>
              <a:t>vec </a:t>
            </a:r>
            <a:r>
              <a:rPr lang="fr-FR" sz="2400" b="1" i="1" dirty="0">
                <a:latin typeface="Times"/>
                <a:cs typeface="Times"/>
              </a:rPr>
              <a:t>autant </a:t>
            </a:r>
            <a:r>
              <a:rPr lang="fr-FR" sz="2400" b="1" i="1" dirty="0" smtClean="0">
                <a:latin typeface="Times"/>
                <a:cs typeface="Times"/>
              </a:rPr>
              <a:t>d’aller-retour </a:t>
            </a:r>
            <a:r>
              <a:rPr lang="fr-FR" sz="2400" b="1" i="1" dirty="0">
                <a:latin typeface="Times"/>
                <a:cs typeface="Times"/>
              </a:rPr>
              <a:t>que </a:t>
            </a:r>
            <a:r>
              <a:rPr lang="fr-FR" sz="2400" b="1" i="1" dirty="0" smtClean="0">
                <a:latin typeface="Times"/>
                <a:cs typeface="Times"/>
              </a:rPr>
              <a:t>nécessaires</a:t>
            </a:r>
            <a:r>
              <a:rPr lang="fr-FR" sz="2400" b="1" i="1" dirty="0">
                <a:latin typeface="Times"/>
                <a:cs typeface="Times"/>
              </a:rPr>
              <a:t>. </a:t>
            </a:r>
            <a:endParaRPr lang="fr-FR" sz="2400" dirty="0">
              <a:latin typeface="Times"/>
              <a:cs typeface="Times"/>
            </a:endParaRPr>
          </a:p>
          <a:p>
            <a:endParaRPr lang="fr-FR" dirty="0"/>
          </a:p>
        </p:txBody>
      </p:sp>
      <p:cxnSp>
        <p:nvCxnSpPr>
          <p:cNvPr id="35" name="Connecteur en arc 34"/>
          <p:cNvCxnSpPr/>
          <p:nvPr/>
        </p:nvCxnSpPr>
        <p:spPr>
          <a:xfrm>
            <a:off x="3944897" y="2781083"/>
            <a:ext cx="1134913" cy="567592"/>
          </a:xfrm>
          <a:prstGeom prst="curvedConnector3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/>
          <p:cNvCxnSpPr/>
          <p:nvPr/>
        </p:nvCxnSpPr>
        <p:spPr>
          <a:xfrm flipH="1">
            <a:off x="3944897" y="3422203"/>
            <a:ext cx="1134913" cy="567592"/>
          </a:xfrm>
          <a:prstGeom prst="curvedConnector3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rc 42"/>
          <p:cNvCxnSpPr/>
          <p:nvPr/>
        </p:nvCxnSpPr>
        <p:spPr>
          <a:xfrm>
            <a:off x="3944897" y="3983409"/>
            <a:ext cx="1134913" cy="567592"/>
          </a:xfrm>
          <a:prstGeom prst="curvedConnector3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rc 43"/>
          <p:cNvCxnSpPr/>
          <p:nvPr/>
        </p:nvCxnSpPr>
        <p:spPr>
          <a:xfrm flipH="1">
            <a:off x="3944897" y="4624529"/>
            <a:ext cx="1134913" cy="567592"/>
          </a:xfrm>
          <a:prstGeom prst="curvedConnector3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rc 44"/>
          <p:cNvCxnSpPr/>
          <p:nvPr/>
        </p:nvCxnSpPr>
        <p:spPr>
          <a:xfrm>
            <a:off x="3944897" y="5185735"/>
            <a:ext cx="1134913" cy="567592"/>
          </a:xfrm>
          <a:prstGeom prst="curvedConnector3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/>
          <p:cNvCxnSpPr/>
          <p:nvPr/>
        </p:nvCxnSpPr>
        <p:spPr>
          <a:xfrm flipH="1">
            <a:off x="3944897" y="5826855"/>
            <a:ext cx="1134913" cy="567592"/>
          </a:xfrm>
          <a:prstGeom prst="curvedConnector3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8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2152564"/>
            <a:ext cx="833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154" y="187790"/>
            <a:ext cx="82362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Times"/>
                <a:cs typeface="Times"/>
              </a:rPr>
              <a:t>La structure d’une démarche d’évaluation</a:t>
            </a:r>
            <a:endParaRPr lang="fr-FR" sz="3200" b="1" dirty="0">
              <a:latin typeface="Times"/>
              <a:cs typeface="Time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549" y="896872"/>
            <a:ext cx="833486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Times"/>
                <a:cs typeface="Times"/>
              </a:rPr>
              <a:t> I - Intention </a:t>
            </a:r>
            <a:r>
              <a:rPr lang="fr-FR" sz="2800" b="1" dirty="0">
                <a:latin typeface="Times"/>
                <a:cs typeface="Times"/>
              </a:rPr>
              <a:t>de </a:t>
            </a:r>
            <a:r>
              <a:rPr lang="fr-FR" sz="2800" b="1" dirty="0" smtClean="0">
                <a:latin typeface="Times"/>
                <a:cs typeface="Times"/>
              </a:rPr>
              <a:t>savoir</a:t>
            </a:r>
            <a:r>
              <a:rPr lang="fr-FR" sz="2800" dirty="0">
                <a:latin typeface="Times"/>
                <a:cs typeface="Times"/>
              </a:rPr>
              <a:t> </a:t>
            </a:r>
            <a:endParaRPr lang="fr-FR" sz="2800" b="1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Ce </a:t>
            </a:r>
            <a:r>
              <a:rPr lang="fr-FR" sz="2800" dirty="0">
                <a:latin typeface="Times"/>
                <a:cs typeface="Times"/>
              </a:rPr>
              <a:t>que savent, ce que savent faire, ce que savent être, .... </a:t>
            </a:r>
            <a:r>
              <a:rPr lang="fr-FR" sz="2800" dirty="0" smtClean="0">
                <a:latin typeface="Times"/>
                <a:cs typeface="Times"/>
              </a:rPr>
              <a:t>les apprenants ;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A </a:t>
            </a:r>
            <a:r>
              <a:rPr lang="fr-FR" sz="2800" dirty="0">
                <a:latin typeface="Times"/>
                <a:cs typeface="Times"/>
              </a:rPr>
              <a:t>visées diagnostiques et pronostiques</a:t>
            </a:r>
            <a:r>
              <a:rPr lang="fr-FR" sz="2800" dirty="0" smtClean="0">
                <a:latin typeface="Times"/>
                <a:cs typeface="Times"/>
              </a:rPr>
              <a:t> ;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Maîtrise des connaissances, des savoir-faire et des savoir-être en cours de </a:t>
            </a:r>
            <a:r>
              <a:rPr lang="fr-FR" sz="2800" dirty="0" smtClean="0">
                <a:latin typeface="Times"/>
                <a:cs typeface="Times"/>
              </a:rPr>
              <a:t>réalisation ;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Repérages des structures conceptuelles pré-requises aux </a:t>
            </a:r>
            <a:r>
              <a:rPr lang="fr-FR" sz="2800" dirty="0" smtClean="0">
                <a:latin typeface="Times"/>
                <a:cs typeface="Times"/>
              </a:rPr>
              <a:t>apprentissages ;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Repérage des styles personnels d'apprentissages, des modes et démarches personnelles des </a:t>
            </a:r>
            <a:r>
              <a:rPr lang="fr-FR" sz="2800" dirty="0" smtClean="0">
                <a:latin typeface="Times"/>
                <a:cs typeface="Times"/>
              </a:rPr>
              <a:t>apprenants ;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Travail sur la représentation du </a:t>
            </a:r>
            <a:r>
              <a:rPr lang="fr-FR" sz="2800" dirty="0" smtClean="0">
                <a:latin typeface="Times"/>
                <a:cs typeface="Times"/>
              </a:rPr>
              <a:t>but.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Quelles </a:t>
            </a:r>
            <a:r>
              <a:rPr lang="fr-FR" sz="2800" dirty="0" smtClean="0">
                <a:latin typeface="Times"/>
                <a:cs typeface="Times"/>
              </a:rPr>
              <a:t>compétences </a:t>
            </a:r>
            <a:r>
              <a:rPr lang="fr-FR" sz="2800" dirty="0" smtClean="0">
                <a:latin typeface="Times"/>
                <a:cs typeface="Times"/>
              </a:rPr>
              <a:t>pour quelles situations ?</a:t>
            </a:r>
            <a:endParaRPr lang="fr-FR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0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2152564"/>
            <a:ext cx="833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154" y="187790"/>
            <a:ext cx="82362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Times"/>
                <a:cs typeface="Times"/>
              </a:rPr>
              <a:t>La structure d’une démarche d’évaluation</a:t>
            </a:r>
            <a:endParaRPr lang="fr-FR" sz="3200" b="1" dirty="0">
              <a:latin typeface="Times"/>
              <a:cs typeface="Time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549" y="1055630"/>
            <a:ext cx="833486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"/>
                <a:cs typeface="Times"/>
              </a:rPr>
              <a:t>II - Mises en situations</a:t>
            </a:r>
            <a:endParaRPr lang="fr-FR" sz="2800" dirty="0" smtClean="0">
              <a:latin typeface="Times"/>
              <a:cs typeface="Times"/>
            </a:endParaRPr>
          </a:p>
          <a:p>
            <a:endParaRPr lang="fr-FR" sz="2800" dirty="0" smtClean="0">
              <a:latin typeface="Times"/>
              <a:cs typeface="Times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Diversifiées et </a:t>
            </a:r>
            <a:r>
              <a:rPr lang="fr-FR" sz="2800" dirty="0" smtClean="0">
                <a:latin typeface="Times"/>
                <a:cs typeface="Times"/>
              </a:rPr>
              <a:t>ouvertes ;</a:t>
            </a:r>
            <a:endParaRPr lang="fr-FR" sz="2800" dirty="0">
              <a:latin typeface="Times"/>
              <a:cs typeface="Times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Création </a:t>
            </a:r>
            <a:r>
              <a:rPr lang="fr-FR" sz="2800" dirty="0">
                <a:latin typeface="Times"/>
                <a:cs typeface="Times"/>
              </a:rPr>
              <a:t>de scénarii </a:t>
            </a:r>
            <a:r>
              <a:rPr lang="fr-FR" sz="2800" dirty="0" smtClean="0">
                <a:latin typeface="Times"/>
                <a:cs typeface="Times"/>
              </a:rPr>
              <a:t>variés répondant </a:t>
            </a:r>
            <a:r>
              <a:rPr lang="fr-FR" sz="2800" dirty="0">
                <a:latin typeface="Times"/>
                <a:cs typeface="Times"/>
              </a:rPr>
              <a:t>à des </a:t>
            </a:r>
            <a:r>
              <a:rPr lang="fr-FR" sz="2800" dirty="0" smtClean="0">
                <a:latin typeface="Times"/>
                <a:cs typeface="Times"/>
              </a:rPr>
              <a:t>objectifs ;</a:t>
            </a:r>
            <a:endParaRPr lang="fr-FR" sz="2800" dirty="0">
              <a:latin typeface="Times"/>
              <a:cs typeface="Times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Résolution </a:t>
            </a:r>
            <a:r>
              <a:rPr lang="fr-FR" sz="2800" dirty="0">
                <a:latin typeface="Times"/>
                <a:cs typeface="Times"/>
              </a:rPr>
              <a:t>des </a:t>
            </a:r>
            <a:r>
              <a:rPr lang="fr-FR" sz="2800" dirty="0" smtClean="0">
                <a:latin typeface="Times"/>
                <a:cs typeface="Times"/>
              </a:rPr>
              <a:t>problèmes, </a:t>
            </a:r>
            <a:r>
              <a:rPr lang="fr-FR" sz="2800" dirty="0">
                <a:latin typeface="Times"/>
                <a:cs typeface="Times"/>
              </a:rPr>
              <a:t>où et </a:t>
            </a:r>
            <a:r>
              <a:rPr lang="fr-FR" sz="2800" dirty="0" smtClean="0">
                <a:latin typeface="Times"/>
                <a:cs typeface="Times"/>
              </a:rPr>
              <a:t>quand, </a:t>
            </a:r>
            <a:r>
              <a:rPr lang="fr-FR" sz="2800" dirty="0">
                <a:latin typeface="Times"/>
                <a:cs typeface="Times"/>
              </a:rPr>
              <a:t>ils se posent </a:t>
            </a:r>
            <a:r>
              <a:rPr lang="fr-FR" sz="2800" dirty="0" smtClean="0">
                <a:latin typeface="Times"/>
                <a:cs typeface="Times"/>
              </a:rPr>
              <a:t>et suivant </a:t>
            </a:r>
            <a:r>
              <a:rPr lang="fr-FR" sz="2800" dirty="0">
                <a:latin typeface="Times"/>
                <a:cs typeface="Times"/>
              </a:rPr>
              <a:t>les modalités qui leur sont </a:t>
            </a:r>
            <a:r>
              <a:rPr lang="fr-FR" sz="2800" dirty="0" smtClean="0">
                <a:latin typeface="Times"/>
                <a:cs typeface="Times"/>
              </a:rPr>
              <a:t>spécifiques</a:t>
            </a:r>
            <a:r>
              <a:rPr lang="fr-FR" sz="2800" dirty="0">
                <a:latin typeface="Times"/>
                <a:cs typeface="Times"/>
              </a:rPr>
              <a:t> </a:t>
            </a:r>
            <a:r>
              <a:rPr lang="fr-FR" sz="2800" dirty="0" smtClean="0">
                <a:latin typeface="Times"/>
                <a:cs typeface="Times"/>
              </a:rPr>
              <a:t>;</a:t>
            </a:r>
            <a:endParaRPr lang="fr-FR" sz="2800" dirty="0">
              <a:latin typeface="Times"/>
              <a:cs typeface="Times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Mise en lumière des </a:t>
            </a:r>
            <a:r>
              <a:rPr lang="fr-FR" sz="2800" dirty="0" smtClean="0">
                <a:latin typeface="Times"/>
                <a:cs typeface="Times"/>
              </a:rPr>
              <a:t>démarches</a:t>
            </a:r>
            <a:r>
              <a:rPr lang="fr-FR" sz="2800" dirty="0">
                <a:latin typeface="Times"/>
                <a:cs typeface="Times"/>
              </a:rPr>
              <a:t> </a:t>
            </a:r>
            <a:r>
              <a:rPr lang="fr-FR" sz="2800" dirty="0" smtClean="0">
                <a:latin typeface="Times"/>
                <a:cs typeface="Times"/>
              </a:rPr>
              <a:t>;</a:t>
            </a:r>
            <a:endParaRPr lang="fr-FR" sz="2800" dirty="0">
              <a:latin typeface="Times"/>
              <a:cs typeface="Times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Apprentissages des </a:t>
            </a:r>
            <a:r>
              <a:rPr lang="fr-FR" sz="2800" dirty="0" smtClean="0">
                <a:latin typeface="Times"/>
                <a:cs typeface="Times"/>
              </a:rPr>
              <a:t>repérages</a:t>
            </a:r>
            <a:r>
              <a:rPr lang="fr-FR" sz="2800" dirty="0">
                <a:latin typeface="Times"/>
                <a:cs typeface="Times"/>
              </a:rPr>
              <a:t>, des sélections, des mises en </a:t>
            </a:r>
            <a:r>
              <a:rPr lang="fr-FR" sz="2800" dirty="0" smtClean="0">
                <a:latin typeface="Times"/>
                <a:cs typeface="Times"/>
              </a:rPr>
              <a:t>relation ;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Explicitation des actions, de leur relations, de la logique de leur enchainement ;</a:t>
            </a:r>
            <a:endParaRPr lang="fr-FR" sz="2800" dirty="0">
              <a:latin typeface="Times"/>
              <a:cs typeface="Times"/>
            </a:endParaRPr>
          </a:p>
          <a:p>
            <a:pPr marL="457200" indent="-457200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Apprentissage du travail </a:t>
            </a:r>
            <a:r>
              <a:rPr lang="fr-FR" sz="2800" dirty="0" smtClean="0">
                <a:latin typeface="Times"/>
                <a:cs typeface="Times"/>
              </a:rPr>
              <a:t>collectif.</a:t>
            </a:r>
            <a:endParaRPr lang="fr-FR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817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2152564"/>
            <a:ext cx="833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154" y="200365"/>
            <a:ext cx="82362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Times"/>
                <a:cs typeface="Times"/>
              </a:rPr>
              <a:t>La structure d’une démarche d’évaluation</a:t>
            </a:r>
            <a:endParaRPr lang="fr-FR" sz="3200" b="1" dirty="0">
              <a:latin typeface="Times"/>
              <a:cs typeface="Time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549" y="897433"/>
            <a:ext cx="8334863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Times"/>
                <a:cs typeface="Times"/>
              </a:rPr>
              <a:t>III - Prises </a:t>
            </a:r>
            <a:r>
              <a:rPr lang="fr-FR" sz="2800" b="1" dirty="0">
                <a:latin typeface="Times"/>
                <a:cs typeface="Times"/>
              </a:rPr>
              <a:t>d'informations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Grilles </a:t>
            </a:r>
            <a:r>
              <a:rPr lang="fr-FR" sz="2800" dirty="0">
                <a:latin typeface="Times"/>
                <a:cs typeface="Times"/>
              </a:rPr>
              <a:t>de lecture du </a:t>
            </a:r>
            <a:r>
              <a:rPr lang="fr-FR" sz="2800" dirty="0" smtClean="0">
                <a:latin typeface="Times"/>
                <a:cs typeface="Times"/>
              </a:rPr>
              <a:t>monde</a:t>
            </a:r>
            <a:r>
              <a:rPr lang="fr-FR" sz="2800" dirty="0">
                <a:latin typeface="Times"/>
                <a:cs typeface="Times"/>
              </a:rPr>
              <a:t> </a:t>
            </a:r>
            <a:r>
              <a:rPr lang="fr-FR" sz="2800" dirty="0" smtClean="0">
                <a:latin typeface="Times"/>
                <a:cs typeface="Times"/>
              </a:rPr>
              <a:t>: type de références ;</a:t>
            </a: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Ce que </a:t>
            </a:r>
            <a:r>
              <a:rPr lang="fr-FR" sz="2800" dirty="0">
                <a:latin typeface="Times"/>
                <a:cs typeface="Times"/>
              </a:rPr>
              <a:t>ce que l'on </a:t>
            </a:r>
            <a:r>
              <a:rPr lang="fr-FR" sz="2800" dirty="0" smtClean="0">
                <a:latin typeface="Times"/>
                <a:cs typeface="Times"/>
              </a:rPr>
              <a:t>s'attend à </a:t>
            </a:r>
            <a:r>
              <a:rPr lang="fr-FR" sz="2800" dirty="0">
                <a:latin typeface="Times"/>
                <a:cs typeface="Times"/>
              </a:rPr>
              <a:t>voir, entendre, sentir, </a:t>
            </a:r>
            <a:r>
              <a:rPr lang="fr-FR" sz="2800" dirty="0" smtClean="0">
                <a:latin typeface="Times"/>
                <a:cs typeface="Times"/>
              </a:rPr>
              <a:t>…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Préoccupations permanentes, ouvertes </a:t>
            </a:r>
            <a:r>
              <a:rPr lang="fr-FR" sz="2800" dirty="0">
                <a:latin typeface="Times"/>
                <a:cs typeface="Times"/>
              </a:rPr>
              <a:t>et </a:t>
            </a:r>
            <a:r>
              <a:rPr lang="fr-FR" sz="2800" dirty="0" smtClean="0">
                <a:latin typeface="Times"/>
                <a:cs typeface="Times"/>
              </a:rPr>
              <a:t>gérées </a:t>
            </a:r>
            <a:r>
              <a:rPr lang="fr-FR" sz="2800" dirty="0">
                <a:latin typeface="Times"/>
                <a:cs typeface="Times"/>
              </a:rPr>
              <a:t>en continue</a:t>
            </a:r>
            <a:r>
              <a:rPr lang="fr-FR" sz="2800" dirty="0" smtClean="0">
                <a:latin typeface="Times"/>
                <a:cs typeface="Times"/>
              </a:rPr>
              <a:t>.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Intégrées aux apprentissages et à la </a:t>
            </a:r>
            <a:r>
              <a:rPr lang="fr-FR" sz="2800" dirty="0" smtClean="0">
                <a:latin typeface="Times"/>
                <a:cs typeface="Times"/>
              </a:rPr>
              <a:t>dynamique de la formation.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Réparties </a:t>
            </a:r>
            <a:r>
              <a:rPr lang="fr-FR" sz="2800" dirty="0">
                <a:latin typeface="Times"/>
                <a:cs typeface="Times"/>
              </a:rPr>
              <a:t>et diversifiées</a:t>
            </a:r>
            <a:r>
              <a:rPr lang="fr-FR" sz="2800" dirty="0" smtClean="0">
                <a:latin typeface="Times"/>
                <a:cs typeface="Times"/>
              </a:rPr>
              <a:t>.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Suivi des </a:t>
            </a:r>
            <a:r>
              <a:rPr lang="fr-FR" sz="2800" dirty="0" smtClean="0">
                <a:latin typeface="Times"/>
                <a:cs typeface="Times"/>
              </a:rPr>
              <a:t>personnes et gestion de l'ensemble </a:t>
            </a:r>
            <a:r>
              <a:rPr lang="fr-FR" sz="2800" dirty="0">
                <a:latin typeface="Times"/>
                <a:cs typeface="Times"/>
              </a:rPr>
              <a:t>du collectif</a:t>
            </a:r>
            <a:r>
              <a:rPr lang="fr-FR" sz="2800" dirty="0" smtClean="0">
                <a:latin typeface="Times"/>
                <a:cs typeface="Times"/>
              </a:rPr>
              <a:t>.</a:t>
            </a: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>
                <a:latin typeface="Times"/>
                <a:cs typeface="Times"/>
              </a:rPr>
              <a:t>Capitalisées spécifiquement aux </a:t>
            </a:r>
            <a:r>
              <a:rPr lang="fr-FR" sz="2800" dirty="0" smtClean="0">
                <a:latin typeface="Times"/>
                <a:cs typeface="Times"/>
              </a:rPr>
              <a:t>problèmes rencontrés </a:t>
            </a:r>
            <a:r>
              <a:rPr lang="fr-FR" sz="2800" dirty="0">
                <a:latin typeface="Times"/>
                <a:cs typeface="Times"/>
              </a:rPr>
              <a:t>par l'apprenant au cours de ses </a:t>
            </a:r>
            <a:r>
              <a:rPr lang="fr-FR" sz="2800" dirty="0" smtClean="0">
                <a:latin typeface="Times"/>
                <a:cs typeface="Times"/>
              </a:rPr>
              <a:t>apprentissages (</a:t>
            </a:r>
            <a:r>
              <a:rPr lang="fr-FR" sz="2800" i="1" dirty="0" smtClean="0">
                <a:latin typeface="Times"/>
                <a:cs typeface="Times"/>
              </a:rPr>
              <a:t>cf. </a:t>
            </a:r>
            <a:r>
              <a:rPr lang="fr-FR" sz="2800" dirty="0" err="1" smtClean="0">
                <a:latin typeface="Times"/>
                <a:cs typeface="Times"/>
              </a:rPr>
              <a:t>Porfolio</a:t>
            </a:r>
            <a:r>
              <a:rPr lang="fr-FR" sz="2800" dirty="0" smtClean="0">
                <a:latin typeface="Times"/>
                <a:cs typeface="Times"/>
              </a:rPr>
              <a:t>).</a:t>
            </a:r>
            <a:endParaRPr lang="fr-FR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217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6591300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b="1" i="1" dirty="0">
                <a:solidFill>
                  <a:srgbClr val="000000"/>
                </a:solidFill>
                <a:latin typeface="Times" charset="0"/>
                <a:cs typeface="Times" charset="0"/>
              </a:rPr>
              <a:t>Georges Chappaz – Hermès Formation-Conseil-Création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50" y="2152564"/>
            <a:ext cx="833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154" y="187790"/>
            <a:ext cx="82362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Times"/>
                <a:cs typeface="Times"/>
              </a:rPr>
              <a:t>La structure d’une démarche d’évaluation</a:t>
            </a:r>
            <a:endParaRPr lang="fr-FR" sz="3200" b="1" dirty="0">
              <a:latin typeface="Times"/>
              <a:cs typeface="Time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550" y="1201719"/>
            <a:ext cx="83348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Times"/>
                <a:cs typeface="Times"/>
              </a:rPr>
              <a:t>IV - Interprétations</a:t>
            </a:r>
            <a:endParaRPr lang="fr-FR" sz="2800" dirty="0">
              <a:latin typeface="Times"/>
              <a:cs typeface="Times"/>
            </a:endParaRPr>
          </a:p>
          <a:p>
            <a:pPr algn="just"/>
            <a:endParaRPr lang="fr-FR" sz="2800" dirty="0" smtClean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Création </a:t>
            </a:r>
            <a:r>
              <a:rPr lang="fr-FR" sz="2800" dirty="0">
                <a:latin typeface="Times"/>
                <a:cs typeface="Times"/>
              </a:rPr>
              <a:t>d'inférences et d'élaboration </a:t>
            </a:r>
            <a:r>
              <a:rPr lang="fr-FR" sz="2800" dirty="0" smtClean="0">
                <a:latin typeface="Times"/>
                <a:cs typeface="Times"/>
              </a:rPr>
              <a:t>d'hypothèses. Ce point est d'autant </a:t>
            </a:r>
            <a:r>
              <a:rPr lang="fr-FR" sz="2800" dirty="0">
                <a:latin typeface="Times"/>
                <a:cs typeface="Times"/>
              </a:rPr>
              <a:t>plus crucial que l'on travaille sur </a:t>
            </a:r>
            <a:r>
              <a:rPr lang="fr-FR" sz="2800" dirty="0" smtClean="0">
                <a:latin typeface="Times"/>
                <a:cs typeface="Times"/>
              </a:rPr>
              <a:t>de </a:t>
            </a:r>
            <a:r>
              <a:rPr lang="fr-FR" sz="2800" i="1" dirty="0" smtClean="0">
                <a:latin typeface="Times"/>
                <a:cs typeface="Times"/>
              </a:rPr>
              <a:t>l'invisible</a:t>
            </a:r>
            <a:r>
              <a:rPr lang="fr-FR" sz="2800" dirty="0" smtClean="0">
                <a:latin typeface="Times"/>
                <a:cs typeface="Times"/>
              </a:rPr>
              <a:t> </a:t>
            </a:r>
            <a:r>
              <a:rPr lang="fr-FR" sz="2800" dirty="0">
                <a:latin typeface="Times"/>
                <a:cs typeface="Times"/>
              </a:rPr>
              <a:t>(hypothèses de savoirs, de non-savoirs,  ...) </a:t>
            </a:r>
            <a:r>
              <a:rPr lang="fr-FR" sz="2800" dirty="0" smtClean="0">
                <a:latin typeface="Times"/>
                <a:cs typeface="Times"/>
              </a:rPr>
              <a:t>en partant d'un </a:t>
            </a:r>
            <a:r>
              <a:rPr lang="fr-FR" sz="2800" i="1" dirty="0" smtClean="0">
                <a:latin typeface="Times"/>
                <a:cs typeface="Times"/>
              </a:rPr>
              <a:t>visible</a:t>
            </a:r>
            <a:r>
              <a:rPr lang="fr-FR" sz="2800" dirty="0">
                <a:latin typeface="Times"/>
                <a:cs typeface="Times"/>
              </a:rPr>
              <a:t> </a:t>
            </a:r>
            <a:r>
              <a:rPr lang="fr-FR" sz="2800" dirty="0" smtClean="0">
                <a:latin typeface="Times"/>
                <a:cs typeface="Times"/>
              </a:rPr>
              <a:t>(</a:t>
            </a:r>
            <a:r>
              <a:rPr lang="fr-FR" sz="2800" dirty="0">
                <a:latin typeface="Times"/>
                <a:cs typeface="Times"/>
              </a:rPr>
              <a:t>processus et procédures de résolutions explicités)</a:t>
            </a:r>
            <a:r>
              <a:rPr lang="fr-FR" sz="2800" dirty="0" smtClean="0">
                <a:latin typeface="Times"/>
                <a:cs typeface="Times"/>
              </a:rPr>
              <a:t>.</a:t>
            </a:r>
          </a:p>
          <a:p>
            <a:pPr marL="457200" indent="-457200" algn="just">
              <a:buFont typeface="Arial"/>
              <a:buChar char="•"/>
            </a:pPr>
            <a:endParaRPr lang="fr-FR" sz="2800" dirty="0">
              <a:latin typeface="Times"/>
              <a:cs typeface="Times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800" dirty="0" smtClean="0">
                <a:latin typeface="Times"/>
                <a:cs typeface="Times"/>
              </a:rPr>
              <a:t>Mises </a:t>
            </a:r>
            <a:r>
              <a:rPr lang="fr-FR" sz="2800" dirty="0">
                <a:latin typeface="Times"/>
                <a:cs typeface="Times"/>
              </a:rPr>
              <a:t>en relations des informations</a:t>
            </a:r>
            <a:r>
              <a:rPr lang="fr-FR" sz="2800" dirty="0" smtClean="0">
                <a:latin typeface="Times"/>
                <a:cs typeface="Times"/>
              </a:rPr>
              <a:t>.</a:t>
            </a:r>
            <a:endParaRPr lang="fr-FR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739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2035</Words>
  <Application>Microsoft Office PowerPoint</Application>
  <PresentationFormat>Affichage à l'écran (4:3)</PresentationFormat>
  <Paragraphs>261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</vt:lpstr>
      <vt:lpstr>Times New Roman</vt:lpstr>
      <vt:lpstr>Times Roman</vt:lpstr>
      <vt:lpstr>Thème Office</vt:lpstr>
      <vt:lpstr>Evaluer, c’est analyser la valeur</vt:lpstr>
      <vt:lpstr>Evaluer, c’est analyser la valeur…  Evaluer, c’est construire du sens…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Penser l’évaluation</dc:title>
  <dc:creator>Georges Chappaz</dc:creator>
  <cp:lastModifiedBy>Chantal FLEUROT</cp:lastModifiedBy>
  <cp:revision>73</cp:revision>
  <cp:lastPrinted>2021-04-12T15:15:18Z</cp:lastPrinted>
  <dcterms:created xsi:type="dcterms:W3CDTF">2013-12-02T10:22:14Z</dcterms:created>
  <dcterms:modified xsi:type="dcterms:W3CDTF">2021-04-30T13:18:08Z</dcterms:modified>
</cp:coreProperties>
</file>